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5" r:id="rId1"/>
  </p:sldMasterIdLst>
  <p:sldIdLst>
    <p:sldId id="256" r:id="rId2"/>
    <p:sldId id="258" r:id="rId3"/>
    <p:sldId id="259" r:id="rId4"/>
    <p:sldId id="263" r:id="rId5"/>
    <p:sldId id="262" r:id="rId6"/>
    <p:sldId id="257" r:id="rId7"/>
    <p:sldId id="266" r:id="rId8"/>
    <p:sldId id="265" r:id="rId9"/>
    <p:sldId id="322" r:id="rId10"/>
    <p:sldId id="323" r:id="rId11"/>
    <p:sldId id="270" r:id="rId12"/>
    <p:sldId id="272" r:id="rId13"/>
    <p:sldId id="273" r:id="rId14"/>
    <p:sldId id="274" r:id="rId15"/>
    <p:sldId id="275" r:id="rId16"/>
    <p:sldId id="304" r:id="rId17"/>
    <p:sldId id="312" r:id="rId18"/>
    <p:sldId id="269" r:id="rId19"/>
    <p:sldId id="305" r:id="rId20"/>
    <p:sldId id="319" r:id="rId21"/>
    <p:sldId id="320" r:id="rId22"/>
    <p:sldId id="314" r:id="rId23"/>
    <p:sldId id="277" r:id="rId24"/>
    <p:sldId id="298" r:id="rId25"/>
    <p:sldId id="316" r:id="rId26"/>
    <p:sldId id="321" r:id="rId27"/>
    <p:sldId id="315" r:id="rId28"/>
    <p:sldId id="318" r:id="rId29"/>
    <p:sldId id="307" r:id="rId30"/>
    <p:sldId id="303" r:id="rId31"/>
    <p:sldId id="309" r:id="rId32"/>
    <p:sldId id="310" r:id="rId33"/>
    <p:sldId id="31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94668"/>
  </p:normalViewPr>
  <p:slideViewPr>
    <p:cSldViewPr snapToGrid="0">
      <p:cViewPr varScale="1">
        <p:scale>
          <a:sx n="96" d="100"/>
          <a:sy n="96" d="100"/>
        </p:scale>
        <p:origin x="2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28A4E-012A-496D-8001-A84FAE836BD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802306-46BE-4291-BFD9-D6F9EB60392D}">
      <dgm:prSet/>
      <dgm:spPr/>
      <dgm:t>
        <a:bodyPr/>
        <a:lstStyle/>
        <a:p>
          <a:r>
            <a:rPr lang="en-US" dirty="0">
              <a:latin typeface="Garamond" panose="02020404030301010803" pitchFamily="18" charset="0"/>
            </a:rPr>
            <a:t>Ultimately serving our community should have at its core the mission of sharing the good news of Jesus with others.</a:t>
          </a:r>
        </a:p>
      </dgm:t>
    </dgm:pt>
    <dgm:pt modelId="{96BB63B1-0351-4D50-8897-2A700CE69EAB}" type="parTrans" cxnId="{6333722F-69F8-4C15-8B7B-1398A79296DA}">
      <dgm:prSet/>
      <dgm:spPr/>
      <dgm:t>
        <a:bodyPr/>
        <a:lstStyle/>
        <a:p>
          <a:endParaRPr lang="en-US"/>
        </a:p>
      </dgm:t>
    </dgm:pt>
    <dgm:pt modelId="{EA6D08D3-24DD-41BF-B8F0-8A84A9783C6D}" type="sibTrans" cxnId="{6333722F-69F8-4C15-8B7B-1398A79296DA}">
      <dgm:prSet/>
      <dgm:spPr/>
      <dgm:t>
        <a:bodyPr/>
        <a:lstStyle/>
        <a:p>
          <a:endParaRPr lang="en-US"/>
        </a:p>
      </dgm:t>
    </dgm:pt>
    <dgm:pt modelId="{7F2DB1B7-A265-44F5-97B5-37180771EDB0}">
      <dgm:prSet/>
      <dgm:spPr/>
      <dgm:t>
        <a:bodyPr/>
        <a:lstStyle/>
        <a:p>
          <a:r>
            <a:rPr lang="en-US" dirty="0">
              <a:latin typeface="Garamond" panose="02020404030301010803" pitchFamily="18" charset="0"/>
            </a:rPr>
            <a:t>People are searching for community that gives them purpose. Jesus and the message of the gospel provides people with true purpose and right intention.</a:t>
          </a:r>
          <a:endParaRPr lang="en-US" dirty="0"/>
        </a:p>
      </dgm:t>
    </dgm:pt>
    <dgm:pt modelId="{64BC8237-3D7A-48B0-B63A-1147CCCB85F7}" type="parTrans" cxnId="{1F9D4E27-44DF-4615-943B-6D5DC78252F1}">
      <dgm:prSet/>
      <dgm:spPr/>
      <dgm:t>
        <a:bodyPr/>
        <a:lstStyle/>
        <a:p>
          <a:endParaRPr lang="en-US"/>
        </a:p>
      </dgm:t>
    </dgm:pt>
    <dgm:pt modelId="{B34130BF-436D-4493-ABF7-4FECBD167CFC}" type="sibTrans" cxnId="{1F9D4E27-44DF-4615-943B-6D5DC78252F1}">
      <dgm:prSet/>
      <dgm:spPr/>
      <dgm:t>
        <a:bodyPr/>
        <a:lstStyle/>
        <a:p>
          <a:endParaRPr lang="en-US"/>
        </a:p>
      </dgm:t>
    </dgm:pt>
    <dgm:pt modelId="{6288316A-76E4-448D-A24C-C60A03EE57B0}" type="pres">
      <dgm:prSet presAssocID="{9BF28A4E-012A-496D-8001-A84FAE836BDB}" presName="root" presStyleCnt="0">
        <dgm:presLayoutVars>
          <dgm:dir/>
          <dgm:resizeHandles val="exact"/>
        </dgm:presLayoutVars>
      </dgm:prSet>
      <dgm:spPr/>
    </dgm:pt>
    <dgm:pt modelId="{133F434A-4317-4480-98FB-3E662FFCD3B4}" type="pres">
      <dgm:prSet presAssocID="{5D802306-46BE-4291-BFD9-D6F9EB60392D}" presName="compNode" presStyleCnt="0"/>
      <dgm:spPr/>
    </dgm:pt>
    <dgm:pt modelId="{4D949AF6-9DBA-42EB-9EA2-43182C9C3094}" type="pres">
      <dgm:prSet presAssocID="{5D802306-46BE-4291-BFD9-D6F9EB60392D}" presName="bgRect" presStyleLbl="bgShp" presStyleIdx="0" presStyleCnt="2"/>
      <dgm:spPr/>
    </dgm:pt>
    <dgm:pt modelId="{FBC4A0D6-4141-498E-91AC-0EDAAD627E6D}" type="pres">
      <dgm:prSet presAssocID="{5D802306-46BE-4291-BFD9-D6F9EB6039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F3AE58C-6B14-4CD2-B7AD-17854A0EED2C}" type="pres">
      <dgm:prSet presAssocID="{5D802306-46BE-4291-BFD9-D6F9EB60392D}" presName="spaceRect" presStyleCnt="0"/>
      <dgm:spPr/>
    </dgm:pt>
    <dgm:pt modelId="{DECAC05C-7868-47C9-B32F-41553422E893}" type="pres">
      <dgm:prSet presAssocID="{5D802306-46BE-4291-BFD9-D6F9EB60392D}" presName="parTx" presStyleLbl="revTx" presStyleIdx="0" presStyleCnt="2">
        <dgm:presLayoutVars>
          <dgm:chMax val="0"/>
          <dgm:chPref val="0"/>
        </dgm:presLayoutVars>
      </dgm:prSet>
      <dgm:spPr/>
    </dgm:pt>
    <dgm:pt modelId="{42A8A5D6-D42D-49C5-9A2E-105DFC16E18C}" type="pres">
      <dgm:prSet presAssocID="{EA6D08D3-24DD-41BF-B8F0-8A84A9783C6D}" presName="sibTrans" presStyleCnt="0"/>
      <dgm:spPr/>
    </dgm:pt>
    <dgm:pt modelId="{829AB1E8-B675-4B0C-B6C0-945FCA96694A}" type="pres">
      <dgm:prSet presAssocID="{7F2DB1B7-A265-44F5-97B5-37180771EDB0}" presName="compNode" presStyleCnt="0"/>
      <dgm:spPr/>
    </dgm:pt>
    <dgm:pt modelId="{56F06310-A933-44F0-A039-2423A9A90DF0}" type="pres">
      <dgm:prSet presAssocID="{7F2DB1B7-A265-44F5-97B5-37180771EDB0}" presName="bgRect" presStyleLbl="bgShp" presStyleIdx="1" presStyleCnt="2"/>
      <dgm:spPr/>
    </dgm:pt>
    <dgm:pt modelId="{396F2512-72E8-4D10-BFF0-E7B862E0C539}" type="pres">
      <dgm:prSet presAssocID="{7F2DB1B7-A265-44F5-97B5-37180771ED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EFEA4B8B-8405-4355-9576-356D23592BE2}" type="pres">
      <dgm:prSet presAssocID="{7F2DB1B7-A265-44F5-97B5-37180771EDB0}" presName="spaceRect" presStyleCnt="0"/>
      <dgm:spPr/>
    </dgm:pt>
    <dgm:pt modelId="{386E43DF-F0FC-4103-BDA0-7ABB7200808B}" type="pres">
      <dgm:prSet presAssocID="{7F2DB1B7-A265-44F5-97B5-37180771EDB0}" presName="parTx" presStyleLbl="revTx" presStyleIdx="1" presStyleCnt="2">
        <dgm:presLayoutVars>
          <dgm:chMax val="0"/>
          <dgm:chPref val="0"/>
        </dgm:presLayoutVars>
      </dgm:prSet>
      <dgm:spPr/>
    </dgm:pt>
  </dgm:ptLst>
  <dgm:cxnLst>
    <dgm:cxn modelId="{BA645A12-A3C1-4F0D-8ED2-60A6B84A07EF}" type="presOf" srcId="{7F2DB1B7-A265-44F5-97B5-37180771EDB0}" destId="{386E43DF-F0FC-4103-BDA0-7ABB7200808B}" srcOrd="0" destOrd="0" presId="urn:microsoft.com/office/officeart/2018/2/layout/IconVerticalSolidList"/>
    <dgm:cxn modelId="{1F9D4E27-44DF-4615-943B-6D5DC78252F1}" srcId="{9BF28A4E-012A-496D-8001-A84FAE836BDB}" destId="{7F2DB1B7-A265-44F5-97B5-37180771EDB0}" srcOrd="1" destOrd="0" parTransId="{64BC8237-3D7A-48B0-B63A-1147CCCB85F7}" sibTransId="{B34130BF-436D-4493-ABF7-4FECBD167CFC}"/>
    <dgm:cxn modelId="{6333722F-69F8-4C15-8B7B-1398A79296DA}" srcId="{9BF28A4E-012A-496D-8001-A84FAE836BDB}" destId="{5D802306-46BE-4291-BFD9-D6F9EB60392D}" srcOrd="0" destOrd="0" parTransId="{96BB63B1-0351-4D50-8897-2A700CE69EAB}" sibTransId="{EA6D08D3-24DD-41BF-B8F0-8A84A9783C6D}"/>
    <dgm:cxn modelId="{BD78B487-6665-4781-9827-1909E51B7CF1}" type="presOf" srcId="{5D802306-46BE-4291-BFD9-D6F9EB60392D}" destId="{DECAC05C-7868-47C9-B32F-41553422E893}" srcOrd="0" destOrd="0" presId="urn:microsoft.com/office/officeart/2018/2/layout/IconVerticalSolidList"/>
    <dgm:cxn modelId="{CEB1D98D-179F-4D25-BF2B-2BA8832C66B1}" type="presOf" srcId="{9BF28A4E-012A-496D-8001-A84FAE836BDB}" destId="{6288316A-76E4-448D-A24C-C60A03EE57B0}" srcOrd="0" destOrd="0" presId="urn:microsoft.com/office/officeart/2018/2/layout/IconVerticalSolidList"/>
    <dgm:cxn modelId="{99CD8878-0E2F-4D74-B181-A6DF15AA13EA}" type="presParOf" srcId="{6288316A-76E4-448D-A24C-C60A03EE57B0}" destId="{133F434A-4317-4480-98FB-3E662FFCD3B4}" srcOrd="0" destOrd="0" presId="urn:microsoft.com/office/officeart/2018/2/layout/IconVerticalSolidList"/>
    <dgm:cxn modelId="{D90B5372-FABC-4E12-9A59-28C6F74DD973}" type="presParOf" srcId="{133F434A-4317-4480-98FB-3E662FFCD3B4}" destId="{4D949AF6-9DBA-42EB-9EA2-43182C9C3094}" srcOrd="0" destOrd="0" presId="urn:microsoft.com/office/officeart/2018/2/layout/IconVerticalSolidList"/>
    <dgm:cxn modelId="{9B5CC4F1-8A9A-429B-B05B-9AB9EF489588}" type="presParOf" srcId="{133F434A-4317-4480-98FB-3E662FFCD3B4}" destId="{FBC4A0D6-4141-498E-91AC-0EDAAD627E6D}" srcOrd="1" destOrd="0" presId="urn:microsoft.com/office/officeart/2018/2/layout/IconVerticalSolidList"/>
    <dgm:cxn modelId="{036092F6-BFDD-46A7-8579-5DA575A2D1D9}" type="presParOf" srcId="{133F434A-4317-4480-98FB-3E662FFCD3B4}" destId="{6F3AE58C-6B14-4CD2-B7AD-17854A0EED2C}" srcOrd="2" destOrd="0" presId="urn:microsoft.com/office/officeart/2018/2/layout/IconVerticalSolidList"/>
    <dgm:cxn modelId="{456BD1A3-4D9A-4C9C-A610-0331E9F5062E}" type="presParOf" srcId="{133F434A-4317-4480-98FB-3E662FFCD3B4}" destId="{DECAC05C-7868-47C9-B32F-41553422E893}" srcOrd="3" destOrd="0" presId="urn:microsoft.com/office/officeart/2018/2/layout/IconVerticalSolidList"/>
    <dgm:cxn modelId="{9C4BC83D-C416-4290-B80E-34F92071CAC6}" type="presParOf" srcId="{6288316A-76E4-448D-A24C-C60A03EE57B0}" destId="{42A8A5D6-D42D-49C5-9A2E-105DFC16E18C}" srcOrd="1" destOrd="0" presId="urn:microsoft.com/office/officeart/2018/2/layout/IconVerticalSolidList"/>
    <dgm:cxn modelId="{2DC8DCC1-91FE-4E61-A702-19B83B272632}" type="presParOf" srcId="{6288316A-76E4-448D-A24C-C60A03EE57B0}" destId="{829AB1E8-B675-4B0C-B6C0-945FCA96694A}" srcOrd="2" destOrd="0" presId="urn:microsoft.com/office/officeart/2018/2/layout/IconVerticalSolidList"/>
    <dgm:cxn modelId="{38E6C92E-2E13-47FB-92AA-F9924AD1ED89}" type="presParOf" srcId="{829AB1E8-B675-4B0C-B6C0-945FCA96694A}" destId="{56F06310-A933-44F0-A039-2423A9A90DF0}" srcOrd="0" destOrd="0" presId="urn:microsoft.com/office/officeart/2018/2/layout/IconVerticalSolidList"/>
    <dgm:cxn modelId="{77D22495-539C-4233-9571-D98FED0A50D9}" type="presParOf" srcId="{829AB1E8-B675-4B0C-B6C0-945FCA96694A}" destId="{396F2512-72E8-4D10-BFF0-E7B862E0C539}" srcOrd="1" destOrd="0" presId="urn:microsoft.com/office/officeart/2018/2/layout/IconVerticalSolidList"/>
    <dgm:cxn modelId="{069C3DEA-AC91-49FF-88DA-89191B980AC6}" type="presParOf" srcId="{829AB1E8-B675-4B0C-B6C0-945FCA96694A}" destId="{EFEA4B8B-8405-4355-9576-356D23592BE2}" srcOrd="2" destOrd="0" presId="urn:microsoft.com/office/officeart/2018/2/layout/IconVerticalSolidList"/>
    <dgm:cxn modelId="{0E6C72F8-ADD4-45E8-A413-8082A8E9640A}" type="presParOf" srcId="{829AB1E8-B675-4B0C-B6C0-945FCA96694A}" destId="{386E43DF-F0FC-4103-BDA0-7ABB720080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CA232-1C77-44E6-9342-C1AF7DFDA6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1212699-6635-4976-A2DF-9F337F33882D}">
      <dgm:prSet custT="1"/>
      <dgm:spPr/>
      <dgm:t>
        <a:bodyPr/>
        <a:lstStyle/>
        <a:p>
          <a:r>
            <a:rPr lang="en-US" sz="2000" dirty="0">
              <a:latin typeface="Garamond" panose="02020404030301010803" pitchFamily="18" charset="0"/>
            </a:rPr>
            <a:t>Jesus is God. He is fully God and yet fully man. (Matt 10:40, John 4:25-26)</a:t>
          </a:r>
        </a:p>
      </dgm:t>
    </dgm:pt>
    <dgm:pt modelId="{6EE035F1-FF92-4693-92E6-EF1C0A862BC7}" type="parTrans" cxnId="{5DC758E7-B1A3-4FC2-81EC-3C40BF8AAF62}">
      <dgm:prSet/>
      <dgm:spPr/>
      <dgm:t>
        <a:bodyPr/>
        <a:lstStyle/>
        <a:p>
          <a:endParaRPr lang="en-US"/>
        </a:p>
      </dgm:t>
    </dgm:pt>
    <dgm:pt modelId="{96919819-A9E7-43CE-A761-4AF9C267B878}" type="sibTrans" cxnId="{5DC758E7-B1A3-4FC2-81EC-3C40BF8AAF62}">
      <dgm:prSet/>
      <dgm:spPr/>
      <dgm:t>
        <a:bodyPr/>
        <a:lstStyle/>
        <a:p>
          <a:endParaRPr lang="en-US"/>
        </a:p>
      </dgm:t>
    </dgm:pt>
    <dgm:pt modelId="{E35C7E77-DEE9-4247-9721-7EA1BA0A494E}">
      <dgm:prSet custT="1"/>
      <dgm:spPr/>
      <dgm:t>
        <a:bodyPr/>
        <a:lstStyle/>
        <a:p>
          <a:r>
            <a:rPr lang="en-US" sz="2000" dirty="0">
              <a:latin typeface="Garamond" panose="02020404030301010803" pitchFamily="18" charset="0"/>
            </a:rPr>
            <a:t>Jesus was born of a Virgin. Meaning he was not born with a sin nature like the rest of Humanity. (Isaiah 7:14, Heb 7:26)</a:t>
          </a:r>
        </a:p>
      </dgm:t>
    </dgm:pt>
    <dgm:pt modelId="{F2124FC2-4C45-41AF-B76B-D2AD1FC0F6DA}" type="parTrans" cxnId="{D411115F-79C0-4637-9D47-86DCB6B77700}">
      <dgm:prSet/>
      <dgm:spPr/>
      <dgm:t>
        <a:bodyPr/>
        <a:lstStyle/>
        <a:p>
          <a:endParaRPr lang="en-US"/>
        </a:p>
      </dgm:t>
    </dgm:pt>
    <dgm:pt modelId="{2E9CC22F-8EE1-4C03-B87D-8F24127D7C71}" type="sibTrans" cxnId="{D411115F-79C0-4637-9D47-86DCB6B77700}">
      <dgm:prSet/>
      <dgm:spPr/>
      <dgm:t>
        <a:bodyPr/>
        <a:lstStyle/>
        <a:p>
          <a:endParaRPr lang="en-US"/>
        </a:p>
      </dgm:t>
    </dgm:pt>
    <dgm:pt modelId="{6FC576B5-0C9F-4826-937A-EFE7017DFA8E}">
      <dgm:prSet custT="1"/>
      <dgm:spPr/>
      <dgm:t>
        <a:bodyPr/>
        <a:lstStyle/>
        <a:p>
          <a:r>
            <a:rPr lang="en-US" sz="2000" dirty="0">
              <a:latin typeface="Garamond" panose="02020404030301010803" pitchFamily="18" charset="0"/>
            </a:rPr>
            <a:t>Jesus came to earth and lived a perfect sinless life, a life we could not live. (1John 3:5)</a:t>
          </a:r>
        </a:p>
      </dgm:t>
    </dgm:pt>
    <dgm:pt modelId="{B069497B-D7C4-4B0F-BC70-51B850715288}" type="parTrans" cxnId="{367472E7-DB54-4CF2-99AB-D9B4176E9229}">
      <dgm:prSet/>
      <dgm:spPr/>
      <dgm:t>
        <a:bodyPr/>
        <a:lstStyle/>
        <a:p>
          <a:endParaRPr lang="en-US"/>
        </a:p>
      </dgm:t>
    </dgm:pt>
    <dgm:pt modelId="{A5BEB4A0-C467-44A2-88CF-916692258745}" type="sibTrans" cxnId="{367472E7-DB54-4CF2-99AB-D9B4176E9229}">
      <dgm:prSet/>
      <dgm:spPr/>
      <dgm:t>
        <a:bodyPr/>
        <a:lstStyle/>
        <a:p>
          <a:endParaRPr lang="en-US"/>
        </a:p>
      </dgm:t>
    </dgm:pt>
    <dgm:pt modelId="{DB0CA8D6-6C1A-4F20-9F85-C7CD4DDD0E69}">
      <dgm:prSet custT="1"/>
      <dgm:spPr/>
      <dgm:t>
        <a:bodyPr/>
        <a:lstStyle/>
        <a:p>
          <a:r>
            <a:rPr lang="en-US" sz="2400" dirty="0">
              <a:latin typeface="Garamond" panose="02020404030301010803" pitchFamily="18" charset="0"/>
            </a:rPr>
            <a:t>Jesus went to the cross willingly as our substitute. (Heb 12:2)</a:t>
          </a:r>
        </a:p>
      </dgm:t>
    </dgm:pt>
    <dgm:pt modelId="{F45B9920-6CE6-45C1-85F1-0C824C5F4986}" type="parTrans" cxnId="{25F683F4-9FC4-4925-88A1-3628280D6E9A}">
      <dgm:prSet/>
      <dgm:spPr/>
      <dgm:t>
        <a:bodyPr/>
        <a:lstStyle/>
        <a:p>
          <a:endParaRPr lang="en-US"/>
        </a:p>
      </dgm:t>
    </dgm:pt>
    <dgm:pt modelId="{DCFDBD5F-3BE2-413C-AEA9-5F3A3437C689}" type="sibTrans" cxnId="{25F683F4-9FC4-4925-88A1-3628280D6E9A}">
      <dgm:prSet/>
      <dgm:spPr/>
      <dgm:t>
        <a:bodyPr/>
        <a:lstStyle/>
        <a:p>
          <a:endParaRPr lang="en-US"/>
        </a:p>
      </dgm:t>
    </dgm:pt>
    <dgm:pt modelId="{59435BA1-7789-4956-A27C-2CBF203C45C5}">
      <dgm:prSet custT="1"/>
      <dgm:spPr/>
      <dgm:t>
        <a:bodyPr/>
        <a:lstStyle/>
        <a:p>
          <a:r>
            <a:rPr lang="en-US" sz="2000" dirty="0">
              <a:latin typeface="Garamond" panose="02020404030301010803" pitchFamily="18" charset="0"/>
            </a:rPr>
            <a:t>Jesus died on the cross paying the debt for our sin. The debt that we could not pay ourselves. After 3 days Jesus then was brought back to life. (1Cor 15:3-8)</a:t>
          </a:r>
        </a:p>
      </dgm:t>
    </dgm:pt>
    <dgm:pt modelId="{54DD98DE-71B5-43D3-830F-5DEB5D9F7CFE}" type="parTrans" cxnId="{241836ED-7CB6-471C-89BB-515A1C8DCCE9}">
      <dgm:prSet/>
      <dgm:spPr/>
      <dgm:t>
        <a:bodyPr/>
        <a:lstStyle/>
        <a:p>
          <a:endParaRPr lang="en-US"/>
        </a:p>
      </dgm:t>
    </dgm:pt>
    <dgm:pt modelId="{9FB972CA-57CB-4303-B7A1-0658CDF58F9C}" type="sibTrans" cxnId="{241836ED-7CB6-471C-89BB-515A1C8DCCE9}">
      <dgm:prSet/>
      <dgm:spPr/>
      <dgm:t>
        <a:bodyPr/>
        <a:lstStyle/>
        <a:p>
          <a:endParaRPr lang="en-US"/>
        </a:p>
      </dgm:t>
    </dgm:pt>
    <dgm:pt modelId="{A18F6AC3-29DD-4596-9529-78C6413B0074}">
      <dgm:prSet custT="1"/>
      <dgm:spPr/>
      <dgm:t>
        <a:bodyPr/>
        <a:lstStyle/>
        <a:p>
          <a:r>
            <a:rPr lang="en-US" sz="2000" dirty="0">
              <a:latin typeface="Garamond" panose="02020404030301010803" pitchFamily="18" charset="0"/>
            </a:rPr>
            <a:t>Jesus finished work on the cross and resurrection proves his perfect sacrifice was accepted and that now because of Christ ALONE our sin debt is paid in full. (Col 1:14)</a:t>
          </a:r>
        </a:p>
      </dgm:t>
    </dgm:pt>
    <dgm:pt modelId="{7E4097F5-5C85-4FCB-AD29-9EC10F4AA0F8}" type="parTrans" cxnId="{E54AB7CC-1D23-47DB-8E0A-ED48CDD7297A}">
      <dgm:prSet/>
      <dgm:spPr/>
      <dgm:t>
        <a:bodyPr/>
        <a:lstStyle/>
        <a:p>
          <a:endParaRPr lang="en-US"/>
        </a:p>
      </dgm:t>
    </dgm:pt>
    <dgm:pt modelId="{6CB8F92C-1808-41DD-8714-8C713D7FB948}" type="sibTrans" cxnId="{E54AB7CC-1D23-47DB-8E0A-ED48CDD7297A}">
      <dgm:prSet/>
      <dgm:spPr/>
      <dgm:t>
        <a:bodyPr/>
        <a:lstStyle/>
        <a:p>
          <a:endParaRPr lang="en-US"/>
        </a:p>
      </dgm:t>
    </dgm:pt>
    <dgm:pt modelId="{B0731CCD-4C4B-7D45-89C5-EF2661314F87}" type="pres">
      <dgm:prSet presAssocID="{490CA232-1C77-44E6-9342-C1AF7DFDA694}" presName="linear" presStyleCnt="0">
        <dgm:presLayoutVars>
          <dgm:animLvl val="lvl"/>
          <dgm:resizeHandles val="exact"/>
        </dgm:presLayoutVars>
      </dgm:prSet>
      <dgm:spPr/>
    </dgm:pt>
    <dgm:pt modelId="{A5E46D70-3DBA-A64F-AAA5-CDC8BC035C7E}" type="pres">
      <dgm:prSet presAssocID="{51212699-6635-4976-A2DF-9F337F33882D}" presName="parentText" presStyleLbl="node1" presStyleIdx="0" presStyleCnt="6">
        <dgm:presLayoutVars>
          <dgm:chMax val="0"/>
          <dgm:bulletEnabled val="1"/>
        </dgm:presLayoutVars>
      </dgm:prSet>
      <dgm:spPr/>
    </dgm:pt>
    <dgm:pt modelId="{E6F4D52F-24FD-1345-BE7F-0A8AF96BC071}" type="pres">
      <dgm:prSet presAssocID="{96919819-A9E7-43CE-A761-4AF9C267B878}" presName="spacer" presStyleCnt="0"/>
      <dgm:spPr/>
    </dgm:pt>
    <dgm:pt modelId="{2B0820A0-D330-E842-8EE7-6394B7E871BA}" type="pres">
      <dgm:prSet presAssocID="{E35C7E77-DEE9-4247-9721-7EA1BA0A494E}" presName="parentText" presStyleLbl="node1" presStyleIdx="1" presStyleCnt="6">
        <dgm:presLayoutVars>
          <dgm:chMax val="0"/>
          <dgm:bulletEnabled val="1"/>
        </dgm:presLayoutVars>
      </dgm:prSet>
      <dgm:spPr/>
    </dgm:pt>
    <dgm:pt modelId="{7DFF1376-4358-3E4E-A26E-CBE73394FE6D}" type="pres">
      <dgm:prSet presAssocID="{2E9CC22F-8EE1-4C03-B87D-8F24127D7C71}" presName="spacer" presStyleCnt="0"/>
      <dgm:spPr/>
    </dgm:pt>
    <dgm:pt modelId="{1F5641C9-30B7-5149-B64F-4A69541068C3}" type="pres">
      <dgm:prSet presAssocID="{6FC576B5-0C9F-4826-937A-EFE7017DFA8E}" presName="parentText" presStyleLbl="node1" presStyleIdx="2" presStyleCnt="6">
        <dgm:presLayoutVars>
          <dgm:chMax val="0"/>
          <dgm:bulletEnabled val="1"/>
        </dgm:presLayoutVars>
      </dgm:prSet>
      <dgm:spPr/>
    </dgm:pt>
    <dgm:pt modelId="{13CBE71B-0263-EB4D-990D-DB26589C3F95}" type="pres">
      <dgm:prSet presAssocID="{A5BEB4A0-C467-44A2-88CF-916692258745}" presName="spacer" presStyleCnt="0"/>
      <dgm:spPr/>
    </dgm:pt>
    <dgm:pt modelId="{664D0EBA-E4EB-DA42-A19C-B33BC1BC7B20}" type="pres">
      <dgm:prSet presAssocID="{DB0CA8D6-6C1A-4F20-9F85-C7CD4DDD0E69}" presName="parentText" presStyleLbl="node1" presStyleIdx="3" presStyleCnt="6" custLinFactNeighborX="152" custLinFactNeighborY="-94240">
        <dgm:presLayoutVars>
          <dgm:chMax val="0"/>
          <dgm:bulletEnabled val="1"/>
        </dgm:presLayoutVars>
      </dgm:prSet>
      <dgm:spPr/>
    </dgm:pt>
    <dgm:pt modelId="{EEBC978F-0009-B94A-AE58-17D313137CAB}" type="pres">
      <dgm:prSet presAssocID="{DCFDBD5F-3BE2-413C-AEA9-5F3A3437C689}" presName="spacer" presStyleCnt="0"/>
      <dgm:spPr/>
    </dgm:pt>
    <dgm:pt modelId="{CE553B7F-181D-3242-9D7E-8DF1C59AA0A5}" type="pres">
      <dgm:prSet presAssocID="{59435BA1-7789-4956-A27C-2CBF203C45C5}" presName="parentText" presStyleLbl="node1" presStyleIdx="4" presStyleCnt="6">
        <dgm:presLayoutVars>
          <dgm:chMax val="0"/>
          <dgm:bulletEnabled val="1"/>
        </dgm:presLayoutVars>
      </dgm:prSet>
      <dgm:spPr/>
    </dgm:pt>
    <dgm:pt modelId="{E72741DF-4832-D94C-8117-004CC9FCE3DB}" type="pres">
      <dgm:prSet presAssocID="{9FB972CA-57CB-4303-B7A1-0658CDF58F9C}" presName="spacer" presStyleCnt="0"/>
      <dgm:spPr/>
    </dgm:pt>
    <dgm:pt modelId="{C3AB3E2D-33C8-914C-A42C-115251789DEE}" type="pres">
      <dgm:prSet presAssocID="{A18F6AC3-29DD-4596-9529-78C6413B0074}" presName="parentText" presStyleLbl="node1" presStyleIdx="5" presStyleCnt="6" custScaleY="101240">
        <dgm:presLayoutVars>
          <dgm:chMax val="0"/>
          <dgm:bulletEnabled val="1"/>
        </dgm:presLayoutVars>
      </dgm:prSet>
      <dgm:spPr/>
    </dgm:pt>
  </dgm:ptLst>
  <dgm:cxnLst>
    <dgm:cxn modelId="{37C63717-8304-3C41-B10D-E2CEF93C6759}" type="presOf" srcId="{E35C7E77-DEE9-4247-9721-7EA1BA0A494E}" destId="{2B0820A0-D330-E842-8EE7-6394B7E871BA}" srcOrd="0" destOrd="0" presId="urn:microsoft.com/office/officeart/2005/8/layout/vList2"/>
    <dgm:cxn modelId="{4C01AD36-D201-0E42-8153-E78D787A6898}" type="presOf" srcId="{59435BA1-7789-4956-A27C-2CBF203C45C5}" destId="{CE553B7F-181D-3242-9D7E-8DF1C59AA0A5}" srcOrd="0" destOrd="0" presId="urn:microsoft.com/office/officeart/2005/8/layout/vList2"/>
    <dgm:cxn modelId="{A4FD494A-D0EF-A44F-AB49-8FF66040230D}" type="presOf" srcId="{490CA232-1C77-44E6-9342-C1AF7DFDA694}" destId="{B0731CCD-4C4B-7D45-89C5-EF2661314F87}" srcOrd="0" destOrd="0" presId="urn:microsoft.com/office/officeart/2005/8/layout/vList2"/>
    <dgm:cxn modelId="{D411115F-79C0-4637-9D47-86DCB6B77700}" srcId="{490CA232-1C77-44E6-9342-C1AF7DFDA694}" destId="{E35C7E77-DEE9-4247-9721-7EA1BA0A494E}" srcOrd="1" destOrd="0" parTransId="{F2124FC2-4C45-41AF-B76B-D2AD1FC0F6DA}" sibTransId="{2E9CC22F-8EE1-4C03-B87D-8F24127D7C71}"/>
    <dgm:cxn modelId="{B7E15EA2-C214-F94B-8120-6B211EAB7150}" type="presOf" srcId="{DB0CA8D6-6C1A-4F20-9F85-C7CD4DDD0E69}" destId="{664D0EBA-E4EB-DA42-A19C-B33BC1BC7B20}" srcOrd="0" destOrd="0" presId="urn:microsoft.com/office/officeart/2005/8/layout/vList2"/>
    <dgm:cxn modelId="{E54AB7CC-1D23-47DB-8E0A-ED48CDD7297A}" srcId="{490CA232-1C77-44E6-9342-C1AF7DFDA694}" destId="{A18F6AC3-29DD-4596-9529-78C6413B0074}" srcOrd="5" destOrd="0" parTransId="{7E4097F5-5C85-4FCB-AD29-9EC10F4AA0F8}" sibTransId="{6CB8F92C-1808-41DD-8714-8C713D7FB948}"/>
    <dgm:cxn modelId="{B5BEF8DD-94B1-6741-93F0-98BECBFFA627}" type="presOf" srcId="{6FC576B5-0C9F-4826-937A-EFE7017DFA8E}" destId="{1F5641C9-30B7-5149-B64F-4A69541068C3}" srcOrd="0" destOrd="0" presId="urn:microsoft.com/office/officeart/2005/8/layout/vList2"/>
    <dgm:cxn modelId="{5DC758E7-B1A3-4FC2-81EC-3C40BF8AAF62}" srcId="{490CA232-1C77-44E6-9342-C1AF7DFDA694}" destId="{51212699-6635-4976-A2DF-9F337F33882D}" srcOrd="0" destOrd="0" parTransId="{6EE035F1-FF92-4693-92E6-EF1C0A862BC7}" sibTransId="{96919819-A9E7-43CE-A761-4AF9C267B878}"/>
    <dgm:cxn modelId="{367472E7-DB54-4CF2-99AB-D9B4176E9229}" srcId="{490CA232-1C77-44E6-9342-C1AF7DFDA694}" destId="{6FC576B5-0C9F-4826-937A-EFE7017DFA8E}" srcOrd="2" destOrd="0" parTransId="{B069497B-D7C4-4B0F-BC70-51B850715288}" sibTransId="{A5BEB4A0-C467-44A2-88CF-916692258745}"/>
    <dgm:cxn modelId="{91BD49EC-D8FE-0445-875F-E428E1443048}" type="presOf" srcId="{A18F6AC3-29DD-4596-9529-78C6413B0074}" destId="{C3AB3E2D-33C8-914C-A42C-115251789DEE}" srcOrd="0" destOrd="0" presId="urn:microsoft.com/office/officeart/2005/8/layout/vList2"/>
    <dgm:cxn modelId="{5D2563EC-7D6D-F64E-9411-2EEB6B1A73DD}" type="presOf" srcId="{51212699-6635-4976-A2DF-9F337F33882D}" destId="{A5E46D70-3DBA-A64F-AAA5-CDC8BC035C7E}" srcOrd="0" destOrd="0" presId="urn:microsoft.com/office/officeart/2005/8/layout/vList2"/>
    <dgm:cxn modelId="{241836ED-7CB6-471C-89BB-515A1C8DCCE9}" srcId="{490CA232-1C77-44E6-9342-C1AF7DFDA694}" destId="{59435BA1-7789-4956-A27C-2CBF203C45C5}" srcOrd="4" destOrd="0" parTransId="{54DD98DE-71B5-43D3-830F-5DEB5D9F7CFE}" sibTransId="{9FB972CA-57CB-4303-B7A1-0658CDF58F9C}"/>
    <dgm:cxn modelId="{25F683F4-9FC4-4925-88A1-3628280D6E9A}" srcId="{490CA232-1C77-44E6-9342-C1AF7DFDA694}" destId="{DB0CA8D6-6C1A-4F20-9F85-C7CD4DDD0E69}" srcOrd="3" destOrd="0" parTransId="{F45B9920-6CE6-45C1-85F1-0C824C5F4986}" sibTransId="{DCFDBD5F-3BE2-413C-AEA9-5F3A3437C689}"/>
    <dgm:cxn modelId="{558A5771-409D-7A40-9E7E-C5B2AD62B7EB}" type="presParOf" srcId="{B0731CCD-4C4B-7D45-89C5-EF2661314F87}" destId="{A5E46D70-3DBA-A64F-AAA5-CDC8BC035C7E}" srcOrd="0" destOrd="0" presId="urn:microsoft.com/office/officeart/2005/8/layout/vList2"/>
    <dgm:cxn modelId="{4FF6201A-BFDA-1D4D-8A85-4AA6EC90CD8E}" type="presParOf" srcId="{B0731CCD-4C4B-7D45-89C5-EF2661314F87}" destId="{E6F4D52F-24FD-1345-BE7F-0A8AF96BC071}" srcOrd="1" destOrd="0" presId="urn:microsoft.com/office/officeart/2005/8/layout/vList2"/>
    <dgm:cxn modelId="{220006DF-48DB-B140-9DC6-E9EF9627AC48}" type="presParOf" srcId="{B0731CCD-4C4B-7D45-89C5-EF2661314F87}" destId="{2B0820A0-D330-E842-8EE7-6394B7E871BA}" srcOrd="2" destOrd="0" presId="urn:microsoft.com/office/officeart/2005/8/layout/vList2"/>
    <dgm:cxn modelId="{1E9C7C29-91D2-574E-8C5B-8042EBFCF558}" type="presParOf" srcId="{B0731CCD-4C4B-7D45-89C5-EF2661314F87}" destId="{7DFF1376-4358-3E4E-A26E-CBE73394FE6D}" srcOrd="3" destOrd="0" presId="urn:microsoft.com/office/officeart/2005/8/layout/vList2"/>
    <dgm:cxn modelId="{8A844C94-1672-A34C-B445-399D120B8346}" type="presParOf" srcId="{B0731CCD-4C4B-7D45-89C5-EF2661314F87}" destId="{1F5641C9-30B7-5149-B64F-4A69541068C3}" srcOrd="4" destOrd="0" presId="urn:microsoft.com/office/officeart/2005/8/layout/vList2"/>
    <dgm:cxn modelId="{FEA6947C-765A-1D45-AC9D-9368E03F4DB0}" type="presParOf" srcId="{B0731CCD-4C4B-7D45-89C5-EF2661314F87}" destId="{13CBE71B-0263-EB4D-990D-DB26589C3F95}" srcOrd="5" destOrd="0" presId="urn:microsoft.com/office/officeart/2005/8/layout/vList2"/>
    <dgm:cxn modelId="{50025DE9-91C7-6640-9586-517E4BA42DAE}" type="presParOf" srcId="{B0731CCD-4C4B-7D45-89C5-EF2661314F87}" destId="{664D0EBA-E4EB-DA42-A19C-B33BC1BC7B20}" srcOrd="6" destOrd="0" presId="urn:microsoft.com/office/officeart/2005/8/layout/vList2"/>
    <dgm:cxn modelId="{F2339520-0E54-174B-A860-5D36A92E144E}" type="presParOf" srcId="{B0731CCD-4C4B-7D45-89C5-EF2661314F87}" destId="{EEBC978F-0009-B94A-AE58-17D313137CAB}" srcOrd="7" destOrd="0" presId="urn:microsoft.com/office/officeart/2005/8/layout/vList2"/>
    <dgm:cxn modelId="{7CBA837D-F629-9D47-BFCE-D3B735755688}" type="presParOf" srcId="{B0731CCD-4C4B-7D45-89C5-EF2661314F87}" destId="{CE553B7F-181D-3242-9D7E-8DF1C59AA0A5}" srcOrd="8" destOrd="0" presId="urn:microsoft.com/office/officeart/2005/8/layout/vList2"/>
    <dgm:cxn modelId="{6F82D308-8B17-2748-8926-2BB677B26092}" type="presParOf" srcId="{B0731CCD-4C4B-7D45-89C5-EF2661314F87}" destId="{E72741DF-4832-D94C-8117-004CC9FCE3DB}" srcOrd="9" destOrd="0" presId="urn:microsoft.com/office/officeart/2005/8/layout/vList2"/>
    <dgm:cxn modelId="{D252A2B5-48B8-A14E-A2A8-BB961C8B63D3}" type="presParOf" srcId="{B0731CCD-4C4B-7D45-89C5-EF2661314F87}" destId="{C3AB3E2D-33C8-914C-A42C-115251789D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9AF6-9DBA-42EB-9EA2-43182C9C3094}">
      <dsp:nvSpPr>
        <dsp:cNvPr id="0" name=""/>
        <dsp:cNvSpPr/>
      </dsp:nvSpPr>
      <dsp:spPr>
        <a:xfrm>
          <a:off x="0" y="877672"/>
          <a:ext cx="11189857" cy="162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4A0D6-4141-498E-91AC-0EDAAD627E6D}">
      <dsp:nvSpPr>
        <dsp:cNvPr id="0" name=""/>
        <dsp:cNvSpPr/>
      </dsp:nvSpPr>
      <dsp:spPr>
        <a:xfrm>
          <a:off x="490146" y="1242244"/>
          <a:ext cx="891175" cy="8911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AC05C-7868-47C9-B32F-41553422E893}">
      <dsp:nvSpPr>
        <dsp:cNvPr id="0" name=""/>
        <dsp:cNvSpPr/>
      </dsp:nvSpPr>
      <dsp:spPr>
        <a:xfrm>
          <a:off x="1871468" y="877672"/>
          <a:ext cx="9318388" cy="162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84" tIns="171484" rIns="171484" bIns="17148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aramond" panose="02020404030301010803" pitchFamily="18" charset="0"/>
            </a:rPr>
            <a:t>Ultimately serving our community should have at its core the mission of sharing the good news of Jesus with others.</a:t>
          </a:r>
        </a:p>
      </dsp:txBody>
      <dsp:txXfrm>
        <a:off x="1871468" y="877672"/>
        <a:ext cx="9318388" cy="1620318"/>
      </dsp:txXfrm>
    </dsp:sp>
    <dsp:sp modelId="{56F06310-A933-44F0-A039-2423A9A90DF0}">
      <dsp:nvSpPr>
        <dsp:cNvPr id="0" name=""/>
        <dsp:cNvSpPr/>
      </dsp:nvSpPr>
      <dsp:spPr>
        <a:xfrm>
          <a:off x="0" y="2903071"/>
          <a:ext cx="11189857" cy="162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F2512-72E8-4D10-BFF0-E7B862E0C539}">
      <dsp:nvSpPr>
        <dsp:cNvPr id="0" name=""/>
        <dsp:cNvSpPr/>
      </dsp:nvSpPr>
      <dsp:spPr>
        <a:xfrm>
          <a:off x="490146" y="3267643"/>
          <a:ext cx="891175" cy="8911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E43DF-F0FC-4103-BDA0-7ABB7200808B}">
      <dsp:nvSpPr>
        <dsp:cNvPr id="0" name=""/>
        <dsp:cNvSpPr/>
      </dsp:nvSpPr>
      <dsp:spPr>
        <a:xfrm>
          <a:off x="1871468" y="2903071"/>
          <a:ext cx="9318388" cy="162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84" tIns="171484" rIns="171484" bIns="17148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aramond" panose="02020404030301010803" pitchFamily="18" charset="0"/>
            </a:rPr>
            <a:t>People are searching for community that gives them purpose. Jesus and the message of the gospel provides people with true purpose and right intention.</a:t>
          </a:r>
          <a:endParaRPr lang="en-US" sz="2500" kern="1200" dirty="0"/>
        </a:p>
      </dsp:txBody>
      <dsp:txXfrm>
        <a:off x="1871468" y="2903071"/>
        <a:ext cx="9318388" cy="162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46D70-3DBA-A64F-AAA5-CDC8BC035C7E}">
      <dsp:nvSpPr>
        <dsp:cNvPr id="0" name=""/>
        <dsp:cNvSpPr/>
      </dsp:nvSpPr>
      <dsp:spPr>
        <a:xfrm>
          <a:off x="0" y="23832"/>
          <a:ext cx="7967390" cy="10391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Jesus is God. He is fully God and yet fully man. (Matt 10:40, John 4:25-26)</a:t>
          </a:r>
        </a:p>
      </dsp:txBody>
      <dsp:txXfrm>
        <a:off x="50727" y="74559"/>
        <a:ext cx="7865936" cy="937697"/>
      </dsp:txXfrm>
    </dsp:sp>
    <dsp:sp modelId="{2B0820A0-D330-E842-8EE7-6394B7E871BA}">
      <dsp:nvSpPr>
        <dsp:cNvPr id="0" name=""/>
        <dsp:cNvSpPr/>
      </dsp:nvSpPr>
      <dsp:spPr>
        <a:xfrm>
          <a:off x="0" y="1106184"/>
          <a:ext cx="7967390" cy="1039151"/>
        </a:xfrm>
        <a:prstGeom prst="roundRect">
          <a:avLst/>
        </a:prstGeom>
        <a:solidFill>
          <a:schemeClr val="accent2">
            <a:hueOff val="-2716358"/>
            <a:satOff val="14461"/>
            <a:lumOff val="2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Jesus was born of a Virgin. Meaning he was not born with a sin nature like the rest of Humanity. (Isaiah 7:14, Heb 7:26)</a:t>
          </a:r>
        </a:p>
      </dsp:txBody>
      <dsp:txXfrm>
        <a:off x="50727" y="1156911"/>
        <a:ext cx="7865936" cy="937697"/>
      </dsp:txXfrm>
    </dsp:sp>
    <dsp:sp modelId="{1F5641C9-30B7-5149-B64F-4A69541068C3}">
      <dsp:nvSpPr>
        <dsp:cNvPr id="0" name=""/>
        <dsp:cNvSpPr/>
      </dsp:nvSpPr>
      <dsp:spPr>
        <a:xfrm>
          <a:off x="0" y="2188536"/>
          <a:ext cx="7967390" cy="1039151"/>
        </a:xfrm>
        <a:prstGeom prst="roundRect">
          <a:avLst/>
        </a:prstGeom>
        <a:solidFill>
          <a:schemeClr val="accent2">
            <a:hueOff val="-5432717"/>
            <a:satOff val="28922"/>
            <a:lumOff val="4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Jesus came to earth and lived a perfect sinless life, a life we could not live. (1John 3:5)</a:t>
          </a:r>
        </a:p>
      </dsp:txBody>
      <dsp:txXfrm>
        <a:off x="50727" y="2239263"/>
        <a:ext cx="7865936" cy="937697"/>
      </dsp:txXfrm>
    </dsp:sp>
    <dsp:sp modelId="{664D0EBA-E4EB-DA42-A19C-B33BC1BC7B20}">
      <dsp:nvSpPr>
        <dsp:cNvPr id="0" name=""/>
        <dsp:cNvSpPr/>
      </dsp:nvSpPr>
      <dsp:spPr>
        <a:xfrm>
          <a:off x="0" y="3230177"/>
          <a:ext cx="7967390" cy="1039151"/>
        </a:xfrm>
        <a:prstGeom prst="roundRect">
          <a:avLst/>
        </a:prstGeom>
        <a:solidFill>
          <a:schemeClr val="accent2">
            <a:hueOff val="-8149076"/>
            <a:satOff val="43382"/>
            <a:lumOff val="6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aramond" panose="02020404030301010803" pitchFamily="18" charset="0"/>
            </a:rPr>
            <a:t>Jesus went to the cross willingly as our substitute. (Heb 12:2)</a:t>
          </a:r>
        </a:p>
      </dsp:txBody>
      <dsp:txXfrm>
        <a:off x="50727" y="3280904"/>
        <a:ext cx="7865936" cy="937697"/>
      </dsp:txXfrm>
    </dsp:sp>
    <dsp:sp modelId="{CE553B7F-181D-3242-9D7E-8DF1C59AA0A5}">
      <dsp:nvSpPr>
        <dsp:cNvPr id="0" name=""/>
        <dsp:cNvSpPr/>
      </dsp:nvSpPr>
      <dsp:spPr>
        <a:xfrm>
          <a:off x="0" y="4353240"/>
          <a:ext cx="7967390" cy="1039151"/>
        </a:xfrm>
        <a:prstGeom prst="roundRect">
          <a:avLst/>
        </a:prstGeom>
        <a:solidFill>
          <a:schemeClr val="accent2">
            <a:hueOff val="-10865434"/>
            <a:satOff val="57843"/>
            <a:lumOff val="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Jesus died on the cross paying the debt for our sin. The debt that we could not pay ourselves. After 3 days Jesus then was brought back to life. (1Cor 15:3-8)</a:t>
          </a:r>
        </a:p>
      </dsp:txBody>
      <dsp:txXfrm>
        <a:off x="50727" y="4403967"/>
        <a:ext cx="7865936" cy="937697"/>
      </dsp:txXfrm>
    </dsp:sp>
    <dsp:sp modelId="{C3AB3E2D-33C8-914C-A42C-115251789DEE}">
      <dsp:nvSpPr>
        <dsp:cNvPr id="0" name=""/>
        <dsp:cNvSpPr/>
      </dsp:nvSpPr>
      <dsp:spPr>
        <a:xfrm>
          <a:off x="0" y="5435592"/>
          <a:ext cx="7967390" cy="1052037"/>
        </a:xfrm>
        <a:prstGeom prst="roundRect">
          <a:avLst/>
        </a:prstGeom>
        <a:solidFill>
          <a:schemeClr val="accent2">
            <a:hueOff val="-13581792"/>
            <a:satOff val="72304"/>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Jesus finished work on the cross and resurrection proves his perfect sacrifice was accepted and that now because of Christ ALONE our sin debt is paid in full. (Col 1:14)</a:t>
          </a:r>
        </a:p>
      </dsp:txBody>
      <dsp:txXfrm>
        <a:off x="51356" y="5486948"/>
        <a:ext cx="7864678" cy="9493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076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5585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9473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4700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3496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8583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2/6/25</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0730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7918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9662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0484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2/6/25</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7456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2/6/25</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925238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74" r:id="rId6"/>
    <p:sldLayoutId id="2147483869" r:id="rId7"/>
    <p:sldLayoutId id="2147483870" r:id="rId8"/>
    <p:sldLayoutId id="2147483871" r:id="rId9"/>
    <p:sldLayoutId id="2147483873" r:id="rId10"/>
    <p:sldLayoutId id="214748387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7" name="Group 136">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4" name="Straight Connector 103">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8FBEC35-5D4A-8F16-C260-CD62D32041E9}"/>
              </a:ext>
            </a:extLst>
          </p:cNvPr>
          <p:cNvSpPr>
            <a:spLocks noGrp="1"/>
          </p:cNvSpPr>
          <p:nvPr>
            <p:ph type="ctrTitle"/>
          </p:nvPr>
        </p:nvSpPr>
        <p:spPr>
          <a:xfrm>
            <a:off x="691078" y="3439314"/>
            <a:ext cx="10809844" cy="1608021"/>
          </a:xfrm>
        </p:spPr>
        <p:txBody>
          <a:bodyPr anchor="t">
            <a:normAutofit/>
          </a:bodyPr>
          <a:lstStyle/>
          <a:p>
            <a:r>
              <a:rPr lang="en-US" i="0" dirty="0">
                <a:latin typeface="Garamond" panose="02020404030301010803" pitchFamily="18" charset="0"/>
              </a:rPr>
              <a:t>Gospel Centered Leadership</a:t>
            </a:r>
          </a:p>
        </p:txBody>
      </p:sp>
      <p:sp>
        <p:nvSpPr>
          <p:cNvPr id="3" name="Subtitle 2">
            <a:extLst>
              <a:ext uri="{FF2B5EF4-FFF2-40B4-BE49-F238E27FC236}">
                <a16:creationId xmlns:a16="http://schemas.microsoft.com/office/drawing/2014/main" id="{F5D03557-AA7A-E64B-02FC-3BC4DA4CEB98}"/>
              </a:ext>
            </a:extLst>
          </p:cNvPr>
          <p:cNvSpPr>
            <a:spLocks noGrp="1"/>
          </p:cNvSpPr>
          <p:nvPr>
            <p:ph type="subTitle" idx="1"/>
          </p:nvPr>
        </p:nvSpPr>
        <p:spPr>
          <a:xfrm>
            <a:off x="7086744" y="5067957"/>
            <a:ext cx="4414178" cy="1075444"/>
          </a:xfrm>
        </p:spPr>
        <p:txBody>
          <a:bodyPr anchor="b">
            <a:normAutofit fontScale="92500" lnSpcReduction="10000"/>
          </a:bodyPr>
          <a:lstStyle/>
          <a:p>
            <a:pPr algn="r"/>
            <a:endParaRPr lang="en-US"/>
          </a:p>
          <a:p>
            <a:pPr algn="r"/>
            <a:r>
              <a:rPr lang="en-US" sz="3600">
                <a:latin typeface="Garamond" panose="02020404030301010803" pitchFamily="18" charset="0"/>
              </a:rPr>
              <a:t>Presenter: Ben Burrow </a:t>
            </a:r>
          </a:p>
          <a:p>
            <a:pPr algn="r"/>
            <a:endParaRPr lang="en-US" dirty="0"/>
          </a:p>
        </p:txBody>
      </p:sp>
      <p:pic>
        <p:nvPicPr>
          <p:cNvPr id="4" name="Picture 3">
            <a:extLst>
              <a:ext uri="{FF2B5EF4-FFF2-40B4-BE49-F238E27FC236}">
                <a16:creationId xmlns:a16="http://schemas.microsoft.com/office/drawing/2014/main" id="{641C9693-0050-507B-3D9F-71ABC4E43B9E}"/>
              </a:ext>
            </a:extLst>
          </p:cNvPr>
          <p:cNvPicPr>
            <a:picLocks noChangeAspect="1"/>
          </p:cNvPicPr>
          <p:nvPr/>
        </p:nvPicPr>
        <p:blipFill>
          <a:blip r:embed="rId2"/>
          <a:srcRect t="22950" b="18256"/>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136" name="Right Triangle 135">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97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6" name="Right Triangle 11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8" name="Rectangle 117">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descr="A closeup of a key and a keyhole">
            <a:extLst>
              <a:ext uri="{FF2B5EF4-FFF2-40B4-BE49-F238E27FC236}">
                <a16:creationId xmlns:a16="http://schemas.microsoft.com/office/drawing/2014/main" id="{E9F5E6D3-BE36-6FA6-6DEC-2FE4211E45C1}"/>
              </a:ext>
            </a:extLst>
          </p:cNvPr>
          <p:cNvPicPr>
            <a:picLocks noChangeAspect="1"/>
          </p:cNvPicPr>
          <p:nvPr/>
        </p:nvPicPr>
        <p:blipFill>
          <a:blip r:embed="rId2"/>
          <a:srcRect t="10323" b="5091"/>
          <a:stretch/>
        </p:blipFill>
        <p:spPr>
          <a:xfrm>
            <a:off x="20" y="10"/>
            <a:ext cx="12191980" cy="6857989"/>
          </a:xfrm>
          <a:prstGeom prst="rect">
            <a:avLst/>
          </a:prstGeom>
        </p:spPr>
      </p:pic>
      <p:sp>
        <p:nvSpPr>
          <p:cNvPr id="120" name="Flowchart: Document 119">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E5B0F9DC-E63D-810A-0850-9BE22764EF6E}"/>
              </a:ext>
            </a:extLst>
          </p:cNvPr>
          <p:cNvSpPr>
            <a:spLocks noGrp="1"/>
          </p:cNvSpPr>
          <p:nvPr>
            <p:ph type="title"/>
          </p:nvPr>
        </p:nvSpPr>
        <p:spPr>
          <a:xfrm>
            <a:off x="634330" y="2521721"/>
            <a:ext cx="4225893" cy="3077253"/>
          </a:xfrm>
        </p:spPr>
        <p:txBody>
          <a:bodyPr vert="horz" lIns="91440" tIns="45720" rIns="91440" bIns="45720" rtlCol="0" anchor="b">
            <a:noAutofit/>
          </a:bodyPr>
          <a:lstStyle/>
          <a:p>
            <a:pPr>
              <a:lnSpc>
                <a:spcPct val="90000"/>
              </a:lnSpc>
            </a:pPr>
            <a:r>
              <a:rPr lang="en-US" sz="6000" b="1" dirty="0">
                <a:latin typeface="Garamond" panose="02020404030301010803" pitchFamily="18" charset="0"/>
              </a:rPr>
              <a:t>What are the key components of the Gospel</a:t>
            </a:r>
          </a:p>
        </p:txBody>
      </p:sp>
      <p:grpSp>
        <p:nvGrpSpPr>
          <p:cNvPr id="122" name="Group 121">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12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020587-60AC-1B15-60E4-6AAD18BD2A9B}"/>
              </a:ext>
            </a:extLst>
          </p:cNvPr>
          <p:cNvPicPr>
            <a:picLocks noGrp="1" noChangeAspect="1"/>
          </p:cNvPicPr>
          <p:nvPr>
            <p:ph idx="1"/>
          </p:nvPr>
        </p:nvPicPr>
        <p:blipFill>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5847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1" name="Group 130">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2" name="Straight Connector 131">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4" name="Right Triangle 163">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5A3370-1C6D-AAB6-DA2B-1677F743A2DA}"/>
              </a:ext>
            </a:extLst>
          </p:cNvPr>
          <p:cNvSpPr>
            <a:spLocks noGrp="1"/>
          </p:cNvSpPr>
          <p:nvPr>
            <p:ph type="title"/>
          </p:nvPr>
        </p:nvSpPr>
        <p:spPr>
          <a:xfrm>
            <a:off x="684223" y="721946"/>
            <a:ext cx="10611627" cy="1990906"/>
          </a:xfrm>
        </p:spPr>
        <p:txBody>
          <a:bodyPr anchor="ctr">
            <a:normAutofit/>
          </a:bodyPr>
          <a:lstStyle/>
          <a:p>
            <a:pPr algn="ctr"/>
            <a:r>
              <a:rPr lang="en-US" dirty="0">
                <a:latin typeface="Garamond" panose="02020404030301010803" pitchFamily="18" charset="0"/>
                <a:cs typeface="Times New Roman" panose="02020603050405020304" pitchFamily="18" charset="0"/>
              </a:rPr>
              <a:t>The Gospel begins by understanding the holiness of god.</a:t>
            </a:r>
          </a:p>
        </p:txBody>
      </p:sp>
      <p:sp>
        <p:nvSpPr>
          <p:cNvPr id="3" name="Content Placeholder 2">
            <a:extLst>
              <a:ext uri="{FF2B5EF4-FFF2-40B4-BE49-F238E27FC236}">
                <a16:creationId xmlns:a16="http://schemas.microsoft.com/office/drawing/2014/main" id="{D72B3BBE-C5DD-71F6-7C64-7C8E8D664E3D}"/>
              </a:ext>
            </a:extLst>
          </p:cNvPr>
          <p:cNvSpPr>
            <a:spLocks noGrp="1"/>
          </p:cNvSpPr>
          <p:nvPr>
            <p:ph idx="1"/>
          </p:nvPr>
        </p:nvSpPr>
        <p:spPr>
          <a:xfrm>
            <a:off x="6577738" y="2893475"/>
            <a:ext cx="5398907" cy="3242577"/>
          </a:xfrm>
        </p:spPr>
        <p:txBody>
          <a:bodyPr anchor="ctr">
            <a:normAutofit/>
          </a:bodyPr>
          <a:lstStyle/>
          <a:p>
            <a:r>
              <a:rPr lang="en-US" dirty="0">
                <a:latin typeface="Garamond" panose="02020404030301010803" pitchFamily="18" charset="0"/>
                <a:cs typeface="Times New Roman" panose="02020603050405020304" pitchFamily="18" charset="0"/>
              </a:rPr>
              <a:t>God must be understood as HOLY.  (1 Sam 2:2)</a:t>
            </a:r>
          </a:p>
          <a:p>
            <a:r>
              <a:rPr lang="en-US" dirty="0">
                <a:latin typeface="Garamond" panose="02020404030301010803" pitchFamily="18" charset="0"/>
                <a:cs typeface="Times New Roman" panose="02020603050405020304" pitchFamily="18" charset="0"/>
              </a:rPr>
              <a:t>God must be understood as being set apart from the rest of creation. </a:t>
            </a:r>
          </a:p>
          <a:p>
            <a:r>
              <a:rPr lang="en-US" dirty="0">
                <a:latin typeface="Garamond" panose="02020404030301010803" pitchFamily="18" charset="0"/>
                <a:cs typeface="Times New Roman" panose="02020603050405020304" pitchFamily="18" charset="0"/>
              </a:rPr>
              <a:t>God must be understood as being perfect. (Matthew 5:48)</a:t>
            </a:r>
          </a:p>
          <a:p>
            <a:r>
              <a:rPr lang="en-US" dirty="0">
                <a:latin typeface="Garamond" panose="02020404030301010803" pitchFamily="18" charset="0"/>
                <a:cs typeface="Times New Roman" panose="02020603050405020304" pitchFamily="18" charset="0"/>
              </a:rPr>
              <a:t>God must be understood as absolute truth, unable to lie. (Titus 1:2)</a:t>
            </a:r>
          </a:p>
        </p:txBody>
      </p:sp>
      <p:pic>
        <p:nvPicPr>
          <p:cNvPr id="4" name="Picture 3" descr="A blue and white cloud with text&#10;&#10;AI-generated content may be incorrect.">
            <a:extLst>
              <a:ext uri="{FF2B5EF4-FFF2-40B4-BE49-F238E27FC236}">
                <a16:creationId xmlns:a16="http://schemas.microsoft.com/office/drawing/2014/main" id="{8C2BEF34-77BF-4EC1-ECC1-0ED4B11C316E}"/>
              </a:ext>
            </a:extLst>
          </p:cNvPr>
          <p:cNvPicPr>
            <a:picLocks noChangeAspect="1"/>
          </p:cNvPicPr>
          <p:nvPr/>
        </p:nvPicPr>
        <p:blipFill>
          <a:blip r:embed="rId2">
            <a:alphaModFix/>
          </a:blip>
          <a:stretch>
            <a:fillRect/>
          </a:stretch>
        </p:blipFill>
        <p:spPr>
          <a:xfrm>
            <a:off x="667617" y="2915068"/>
            <a:ext cx="5606956" cy="3190490"/>
          </a:xfrm>
          <a:prstGeom prst="rect">
            <a:avLst/>
          </a:prstGeom>
        </p:spPr>
      </p:pic>
    </p:spTree>
    <p:extLst>
      <p:ext uri="{BB962C8B-B14F-4D97-AF65-F5344CB8AC3E}">
        <p14:creationId xmlns:p14="http://schemas.microsoft.com/office/powerpoint/2010/main" val="50351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6DBF-DE6D-6CDE-D1B2-00159EF9B8A8}"/>
              </a:ext>
            </a:extLst>
          </p:cNvPr>
          <p:cNvSpPr>
            <a:spLocks noGrp="1"/>
          </p:cNvSpPr>
          <p:nvPr>
            <p:ph type="title"/>
          </p:nvPr>
        </p:nvSpPr>
        <p:spPr>
          <a:xfrm>
            <a:off x="1412804" y="953433"/>
            <a:ext cx="9603275" cy="1049235"/>
          </a:xfrm>
        </p:spPr>
        <p:txBody>
          <a:bodyPr>
            <a:noAutofit/>
          </a:bodyPr>
          <a:lstStyle/>
          <a:p>
            <a:pPr algn="ctr"/>
            <a:r>
              <a:rPr lang="en-US" sz="3600" dirty="0">
                <a:latin typeface="Times New Roman" panose="02020603050405020304" pitchFamily="18" charset="0"/>
                <a:cs typeface="Times New Roman" panose="02020603050405020304" pitchFamily="18" charset="0"/>
              </a:rPr>
              <a:t>Once we understand rightly who god is, then we can rightly understand who we are.</a:t>
            </a:r>
          </a:p>
        </p:txBody>
      </p:sp>
      <p:sp>
        <p:nvSpPr>
          <p:cNvPr id="3" name="Content Placeholder 2">
            <a:extLst>
              <a:ext uri="{FF2B5EF4-FFF2-40B4-BE49-F238E27FC236}">
                <a16:creationId xmlns:a16="http://schemas.microsoft.com/office/drawing/2014/main" id="{89A7F533-5C09-B57A-F134-6A3BBFAED75C}"/>
              </a:ext>
            </a:extLst>
          </p:cNvPr>
          <p:cNvSpPr>
            <a:spLocks noGrp="1"/>
          </p:cNvSpPr>
          <p:nvPr>
            <p:ph idx="1"/>
          </p:nvPr>
        </p:nvSpPr>
        <p:spPr/>
        <p:txBody>
          <a:bodyPr>
            <a:noAutofit/>
          </a:bodyPr>
          <a:lstStyle/>
          <a:p>
            <a:r>
              <a:rPr lang="en-US" sz="2200" dirty="0">
                <a:latin typeface="Times New Roman" panose="02020603050405020304" pitchFamily="18" charset="0"/>
                <a:cs typeface="Times New Roman" panose="02020603050405020304" pitchFamily="18" charset="0"/>
              </a:rPr>
              <a:t>Because of the fall every human ever created (excluding Jesus) are by nature sinful. (Romans 3:23-24, 5:12)</a:t>
            </a:r>
          </a:p>
          <a:p>
            <a:r>
              <a:rPr lang="en-US" sz="2200" dirty="0">
                <a:latin typeface="Times New Roman" panose="02020603050405020304" pitchFamily="18" charset="0"/>
                <a:cs typeface="Times New Roman" panose="02020603050405020304" pitchFamily="18" charset="0"/>
              </a:rPr>
              <a:t>We are not sinners because we sin, we sin because we are sinners. </a:t>
            </a:r>
          </a:p>
          <a:p>
            <a:r>
              <a:rPr lang="en-US" sz="2200" dirty="0">
                <a:latin typeface="Times New Roman" panose="02020603050405020304" pitchFamily="18" charset="0"/>
                <a:cs typeface="Times New Roman" panose="02020603050405020304" pitchFamily="18" charset="0"/>
              </a:rPr>
              <a:t>Our sin nature </a:t>
            </a:r>
            <a:r>
              <a:rPr lang="en-US" sz="2200" b="1" dirty="0">
                <a:solidFill>
                  <a:srgbClr val="FF0000"/>
                </a:solidFill>
                <a:latin typeface="Times New Roman" panose="02020603050405020304" pitchFamily="18" charset="0"/>
                <a:cs typeface="Times New Roman" panose="02020603050405020304" pitchFamily="18" charset="0"/>
              </a:rPr>
              <a:t>SEPARATES</a:t>
            </a:r>
            <a:r>
              <a:rPr lang="en-US" sz="2200" dirty="0">
                <a:latin typeface="Times New Roman" panose="02020603050405020304" pitchFamily="18" charset="0"/>
                <a:cs typeface="Times New Roman" panose="02020603050405020304" pitchFamily="18" charset="0"/>
              </a:rPr>
              <a:t> us from God. </a:t>
            </a:r>
            <a:r>
              <a:rPr lang="en-US" sz="2200" b="1" dirty="0">
                <a:solidFill>
                  <a:srgbClr val="FF0000"/>
                </a:solidFill>
                <a:latin typeface="Times New Roman" panose="02020603050405020304" pitchFamily="18" charset="0"/>
                <a:cs typeface="Times New Roman" panose="02020603050405020304" pitchFamily="18" charset="0"/>
              </a:rPr>
              <a:t>NONE OF US ARE GOOD </a:t>
            </a:r>
            <a:r>
              <a:rPr lang="en-US" sz="2200" dirty="0">
                <a:latin typeface="Times New Roman" panose="02020603050405020304" pitchFamily="18" charset="0"/>
                <a:cs typeface="Times New Roman" panose="02020603050405020304" pitchFamily="18" charset="0"/>
              </a:rPr>
              <a:t>by God’s standard. Without God we are </a:t>
            </a:r>
            <a:r>
              <a:rPr lang="en-US" sz="2200" b="1" dirty="0">
                <a:solidFill>
                  <a:srgbClr val="FF0000"/>
                </a:solidFill>
                <a:latin typeface="Times New Roman" panose="02020603050405020304" pitchFamily="18" charset="0"/>
                <a:cs typeface="Times New Roman" panose="02020603050405020304" pitchFamily="18" charset="0"/>
              </a:rPr>
              <a:t>UNABLE</a:t>
            </a:r>
            <a:r>
              <a:rPr lang="en-US" sz="2200" dirty="0">
                <a:latin typeface="Times New Roman" panose="02020603050405020304" pitchFamily="18" charset="0"/>
                <a:cs typeface="Times New Roman" panose="02020603050405020304" pitchFamily="18" charset="0"/>
              </a:rPr>
              <a:t> to be with God because of our sin nature. We are </a:t>
            </a:r>
            <a:r>
              <a:rPr lang="en-US" sz="2200" b="1" dirty="0">
                <a:solidFill>
                  <a:srgbClr val="FF0000"/>
                </a:solidFill>
                <a:latin typeface="Times New Roman" panose="02020603050405020304" pitchFamily="18" charset="0"/>
                <a:cs typeface="Times New Roman" panose="02020603050405020304" pitchFamily="18" charset="0"/>
              </a:rPr>
              <a:t>COMPLETELY INCAPABLE </a:t>
            </a:r>
            <a:r>
              <a:rPr lang="en-US" sz="2200" dirty="0">
                <a:latin typeface="Times New Roman" panose="02020603050405020304" pitchFamily="18" charset="0"/>
                <a:cs typeface="Times New Roman" panose="02020603050405020304" pitchFamily="18" charset="0"/>
              </a:rPr>
              <a:t>to save ourselves and make ourselves holy and perfect as God is Holy and perfect. (Romans 3:10-12)</a:t>
            </a:r>
          </a:p>
          <a:p>
            <a:r>
              <a:rPr lang="en-US" sz="2200" dirty="0">
                <a:latin typeface="Times New Roman" panose="02020603050405020304" pitchFamily="18" charset="0"/>
                <a:cs typeface="Times New Roman" panose="02020603050405020304" pitchFamily="18" charset="0"/>
              </a:rPr>
              <a:t>We are all or at one time were unable to turn from sin, humans are dead in our sins and in dire need of a Savior. (Ephesians 2:1-3)</a:t>
            </a:r>
          </a:p>
        </p:txBody>
      </p:sp>
    </p:spTree>
    <p:extLst>
      <p:ext uri="{BB962C8B-B14F-4D97-AF65-F5344CB8AC3E}">
        <p14:creationId xmlns:p14="http://schemas.microsoft.com/office/powerpoint/2010/main" val="109267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Freeform: Shape 12">
            <a:extLst>
              <a:ext uri="{FF2B5EF4-FFF2-40B4-BE49-F238E27FC236}">
                <a16:creationId xmlns:a16="http://schemas.microsoft.com/office/drawing/2014/main" id="{1517B3A5-1BB5-4C60-B65A-E4D6CA02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Right Triangle 47">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089A359-10F2-2B18-3D22-B1B44F25DDDF}"/>
              </a:ext>
            </a:extLst>
          </p:cNvPr>
          <p:cNvSpPr>
            <a:spLocks noGrp="1"/>
          </p:cNvSpPr>
          <p:nvPr>
            <p:ph type="title"/>
          </p:nvPr>
        </p:nvSpPr>
        <p:spPr>
          <a:xfrm>
            <a:off x="684223" y="968990"/>
            <a:ext cx="10611627" cy="1651379"/>
          </a:xfrm>
        </p:spPr>
        <p:txBody>
          <a:bodyPr vert="horz" lIns="91440" tIns="45720" rIns="91440" bIns="45720" rtlCol="0" anchor="ctr">
            <a:normAutofit/>
          </a:bodyPr>
          <a:lstStyle/>
          <a:p>
            <a:pPr>
              <a:lnSpc>
                <a:spcPct val="90000"/>
              </a:lnSpc>
            </a:pPr>
            <a:r>
              <a:rPr lang="en-US" sz="3700" dirty="0">
                <a:latin typeface="Garamond" panose="02020404030301010803" pitchFamily="18" charset="0"/>
              </a:rPr>
              <a:t>“But God shows his love for us in that while we were still sinners, Christ died for us” </a:t>
            </a:r>
            <a:br>
              <a:rPr lang="en-US" sz="3700" dirty="0">
                <a:latin typeface="Garamond" panose="02020404030301010803" pitchFamily="18" charset="0"/>
              </a:rPr>
            </a:br>
            <a:r>
              <a:rPr lang="en-US" sz="3700" dirty="0">
                <a:latin typeface="Garamond" panose="02020404030301010803" pitchFamily="18" charset="0"/>
              </a:rPr>
              <a:t>– ROMANS 5:8</a:t>
            </a:r>
          </a:p>
        </p:txBody>
      </p:sp>
      <p:pic>
        <p:nvPicPr>
          <p:cNvPr id="4" name="Content Placeholder 3">
            <a:extLst>
              <a:ext uri="{FF2B5EF4-FFF2-40B4-BE49-F238E27FC236}">
                <a16:creationId xmlns:a16="http://schemas.microsoft.com/office/drawing/2014/main" id="{3EE024CF-058B-C8CD-FCE3-C1B784B5919D}"/>
              </a:ext>
            </a:extLst>
          </p:cNvPr>
          <p:cNvPicPr>
            <a:picLocks noChangeAspect="1"/>
          </p:cNvPicPr>
          <p:nvPr/>
        </p:nvPicPr>
        <p:blipFill>
          <a:blip r:embed="rId2">
            <a:alphaModFix/>
          </a:blip>
          <a:stretch>
            <a:fillRect/>
          </a:stretch>
        </p:blipFill>
        <p:spPr>
          <a:xfrm>
            <a:off x="5847328" y="3554117"/>
            <a:ext cx="5903508" cy="3104102"/>
          </a:xfrm>
          <a:prstGeom prst="rect">
            <a:avLst/>
          </a:prstGeom>
        </p:spPr>
      </p:pic>
    </p:spTree>
    <p:extLst>
      <p:ext uri="{BB962C8B-B14F-4D97-AF65-F5344CB8AC3E}">
        <p14:creationId xmlns:p14="http://schemas.microsoft.com/office/powerpoint/2010/main" val="308581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B264772-A62E-8035-A4FE-4FAC95C23E9B}"/>
              </a:ext>
            </a:extLst>
          </p:cNvPr>
          <p:cNvSpPr>
            <a:spLocks noGrp="1"/>
          </p:cNvSpPr>
          <p:nvPr>
            <p:ph type="title"/>
          </p:nvPr>
        </p:nvSpPr>
        <p:spPr>
          <a:xfrm>
            <a:off x="691079" y="725950"/>
            <a:ext cx="3428812" cy="5436630"/>
          </a:xfrm>
        </p:spPr>
        <p:txBody>
          <a:bodyPr anchor="ctr">
            <a:normAutofit/>
          </a:bodyPr>
          <a:lstStyle/>
          <a:p>
            <a:r>
              <a:rPr lang="en-US" dirty="0">
                <a:latin typeface="Garamond" panose="02020404030301010803" pitchFamily="18" charset="0"/>
                <a:cs typeface="Times New Roman" panose="02020603050405020304" pitchFamily="18" charset="0"/>
              </a:rPr>
              <a:t>The Gospel is the Good news about our messiah Jesus. BUT WHO Is JESUS? </a:t>
            </a:r>
          </a:p>
        </p:txBody>
      </p:sp>
      <p:graphicFrame>
        <p:nvGraphicFramePr>
          <p:cNvPr id="5" name="Content Placeholder 2">
            <a:extLst>
              <a:ext uri="{FF2B5EF4-FFF2-40B4-BE49-F238E27FC236}">
                <a16:creationId xmlns:a16="http://schemas.microsoft.com/office/drawing/2014/main" id="{7983F18A-D8F9-8833-8501-36F32E54B609}"/>
              </a:ext>
            </a:extLst>
          </p:cNvPr>
          <p:cNvGraphicFramePr>
            <a:graphicFrameLocks noGrp="1"/>
          </p:cNvGraphicFramePr>
          <p:nvPr>
            <p:ph idx="1"/>
            <p:extLst>
              <p:ext uri="{D42A27DB-BD31-4B8C-83A1-F6EECF244321}">
                <p14:modId xmlns:p14="http://schemas.microsoft.com/office/powerpoint/2010/main" val="1403803496"/>
              </p:ext>
            </p:extLst>
          </p:nvPr>
        </p:nvGraphicFramePr>
        <p:xfrm>
          <a:off x="4015410" y="170165"/>
          <a:ext cx="7967390" cy="651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6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6CF6-1B52-72BF-9D64-48A7EE4E9AEB}"/>
              </a:ext>
            </a:extLst>
          </p:cNvPr>
          <p:cNvSpPr>
            <a:spLocks noGrp="1"/>
          </p:cNvSpPr>
          <p:nvPr>
            <p:ph type="title"/>
          </p:nvPr>
        </p:nvSpPr>
        <p:spPr>
          <a:xfrm>
            <a:off x="1451579" y="1474970"/>
            <a:ext cx="4172213" cy="3152742"/>
          </a:xfrm>
        </p:spPr>
        <p:txBody>
          <a:bodyPr vert="horz" lIns="91440" tIns="45720" rIns="91440" bIns="45720" rtlCol="0" anchor="ctr">
            <a:normAutofit fontScale="90000"/>
          </a:bodyPr>
          <a:lstStyle/>
          <a:p>
            <a:r>
              <a:rPr lang="en-US" dirty="0">
                <a:latin typeface="Garamond" panose="02020404030301010803" pitchFamily="18" charset="0"/>
                <a:cs typeface="Times New Roman" panose="02020603050405020304" pitchFamily="18" charset="0"/>
              </a:rPr>
              <a:t>We cannot assume all people who claim to be Christians know the gospel.</a:t>
            </a:r>
          </a:p>
        </p:txBody>
      </p:sp>
      <p:pic>
        <p:nvPicPr>
          <p:cNvPr id="4" name="Content Placeholder 3">
            <a:extLst>
              <a:ext uri="{FF2B5EF4-FFF2-40B4-BE49-F238E27FC236}">
                <a16:creationId xmlns:a16="http://schemas.microsoft.com/office/drawing/2014/main" id="{4CD70FB6-2FBA-59FB-F67C-C6EA5FB01B0E}"/>
              </a:ext>
            </a:extLst>
          </p:cNvPr>
          <p:cNvPicPr>
            <a:picLocks noGrp="1" noChangeAspect="1"/>
          </p:cNvPicPr>
          <p:nvPr>
            <p:ph idx="1"/>
          </p:nvPr>
        </p:nvPicPr>
        <p:blipFill>
          <a:blip r:embed="rId2"/>
          <a:stretch>
            <a:fillRect/>
          </a:stretch>
        </p:blipFill>
        <p:spPr>
          <a:xfrm>
            <a:off x="6094411" y="1747040"/>
            <a:ext cx="4960442" cy="2777847"/>
          </a:xfrm>
          <a:prstGeom prst="rect">
            <a:avLst/>
          </a:prstGeom>
        </p:spPr>
      </p:pic>
    </p:spTree>
    <p:extLst>
      <p:ext uri="{BB962C8B-B14F-4D97-AF65-F5344CB8AC3E}">
        <p14:creationId xmlns:p14="http://schemas.microsoft.com/office/powerpoint/2010/main" val="386014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46">
            <a:extLst>
              <a:ext uri="{FF2B5EF4-FFF2-40B4-BE49-F238E27FC236}">
                <a16:creationId xmlns:a16="http://schemas.microsoft.com/office/drawing/2014/main" id="{A0064D7E-06DA-49C2-98D1-4C063EBE9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5D1B7231-4CA0-4EF0-A0F6-BBC5D2289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F16C7D2-2C2B-45A2-B877-AD7F29D21D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3E4B7AF-75AF-445E-9C56-25B6004E3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9A02B0-84CC-4983-8CA2-DA39E73F2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B12A9E-E8F5-4BB6-9FAC-B7528DB78E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4E08A66-700A-4A93-8C53-51D5607B8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E4E565-75A8-4E72-8D5F-0B62E6B49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F1FD7EC-834D-4087-9B69-7793E1A5B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4853CF-E211-4741-8BB6-936918F20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08328EE-5DD9-49DB-AD4B-4F0A76A052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04B81F-9DCC-4C62-8962-2B6C36255C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1ED921-643C-4B5B-86E6-99E818479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AD09725-F1B5-4342-A3A6-25BDC7261C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5251DB-B92C-4E4E-9BAE-B3EB8A9A31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2389C50-96FA-4F8E-A890-EE4967379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97D116-7C85-4317-8284-E647BAFC35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6ED932-F3DD-4BB6-8FC3-6E205965D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50A286-F068-43D3-8DEA-272E28F30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3A2DA1-C0E2-44DE-AAA4-D2F262CB3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8CC984-8A5C-4205-9CE0-218DA79F12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2901BA-B376-4054-8C31-BE75DF480E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72BA8E1-2C05-43A7-AABF-8D614E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3D58E52-4C85-48FF-ADA3-F8F66B9957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61787A-32B8-440E-B1A5-1CAEC9D1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9D651FB-65B3-4DBD-9428-084075111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34A6116-8F7B-4C9A-9B9D-EF25C8BFA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4CC776F-EA3D-4898-9730-88C6605FDB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1A3030-F8B6-4D5E-8A8F-7CE0C81E9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49129F1-E775-4904-9569-F08FA175DF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C93E5BB-B3BE-4416-A1B2-5A2CDA8B0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3FD179A-45E8-4D8F-8F75-6E4A266F84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A60317D-CCBB-EA97-EEE9-AC3B9AEE126A}"/>
              </a:ext>
            </a:extLst>
          </p:cNvPr>
          <p:cNvSpPr>
            <a:spLocks noGrp="1"/>
          </p:cNvSpPr>
          <p:nvPr>
            <p:ph type="title"/>
          </p:nvPr>
        </p:nvSpPr>
        <p:spPr>
          <a:xfrm>
            <a:off x="684225" y="746840"/>
            <a:ext cx="4903438" cy="5415739"/>
          </a:xfrm>
        </p:spPr>
        <p:txBody>
          <a:bodyPr vert="horz" lIns="91440" tIns="45720" rIns="91440" bIns="45720" rtlCol="0" anchor="ctr">
            <a:normAutofit/>
          </a:bodyPr>
          <a:lstStyle/>
          <a:p>
            <a:pPr>
              <a:lnSpc>
                <a:spcPct val="90000"/>
              </a:lnSpc>
            </a:pPr>
            <a:r>
              <a:rPr lang="en-US" sz="2200" b="1" u="none" strike="noStrike" dirty="0">
                <a:latin typeface="Garamond" panose="02020404030301010803" pitchFamily="18" charset="0"/>
              </a:rPr>
              <a:t>In 2022 Ligonier Ministries conducted a study called </a:t>
            </a:r>
            <a:br>
              <a:rPr lang="en-US" sz="2200" b="1" u="none" strike="noStrike" dirty="0">
                <a:latin typeface="Garamond" panose="02020404030301010803" pitchFamily="18" charset="0"/>
              </a:rPr>
            </a:br>
            <a:r>
              <a:rPr lang="en-US" sz="2200" b="1" u="sng" strike="noStrike" dirty="0">
                <a:latin typeface="Garamond" panose="02020404030301010803" pitchFamily="18" charset="0"/>
              </a:rPr>
              <a:t>The State of Theology</a:t>
            </a:r>
            <a:r>
              <a:rPr lang="en-US" sz="2200" b="1" u="none" strike="noStrike" dirty="0">
                <a:latin typeface="Garamond" panose="02020404030301010803" pitchFamily="18" charset="0"/>
              </a:rPr>
              <a:t>: </a:t>
            </a:r>
            <a:r>
              <a:rPr lang="en-US" sz="2200" b="1" u="sng" strike="noStrike" dirty="0">
                <a:latin typeface="Garamond" panose="02020404030301010803" pitchFamily="18" charset="0"/>
              </a:rPr>
              <a:t>What Evangelicals Believe.</a:t>
            </a:r>
            <a:br>
              <a:rPr lang="en-US" sz="2200" u="none" strike="noStrike" dirty="0"/>
            </a:br>
            <a:br>
              <a:rPr lang="en-US" sz="2200" u="none" strike="noStrike" dirty="0"/>
            </a:br>
            <a:br>
              <a:rPr lang="en-US" sz="2200" u="none" strike="noStrike" dirty="0"/>
            </a:br>
            <a:br>
              <a:rPr lang="en-US" sz="2200" u="none" strike="noStrike" dirty="0"/>
            </a:br>
            <a:br>
              <a:rPr lang="en-US" sz="2200" u="none" strike="noStrike" dirty="0"/>
            </a:br>
            <a:r>
              <a:rPr lang="en-US" sz="2200" b="1" u="none" strike="noStrike" dirty="0">
                <a:latin typeface="Garamond" panose="02020404030301010803" pitchFamily="18" charset="0"/>
              </a:rPr>
              <a:t>What  they discovered from the study was</a:t>
            </a:r>
            <a:r>
              <a:rPr lang="en-US" sz="2200" b="1" dirty="0">
                <a:latin typeface="Garamond" panose="02020404030301010803" pitchFamily="18" charset="0"/>
              </a:rPr>
              <a:t> </a:t>
            </a:r>
            <a:r>
              <a:rPr lang="en-US" sz="2200" b="1" u="none" strike="noStrike" dirty="0">
                <a:latin typeface="Garamond" panose="02020404030301010803" pitchFamily="18" charset="0"/>
              </a:rPr>
              <a:t>A significant number of evangelicals surveyed (i.e., those identified as having evangelical beliefs) have a profound misunderstanding of </a:t>
            </a:r>
            <a:r>
              <a:rPr lang="en-US" sz="2200" b="1" dirty="0">
                <a:latin typeface="Garamond" panose="02020404030301010803" pitchFamily="18" charset="0"/>
              </a:rPr>
              <a:t>the Gospel and </a:t>
            </a:r>
            <a:r>
              <a:rPr lang="en-US" sz="2200" b="1" u="none" strike="noStrike" dirty="0">
                <a:latin typeface="Garamond" panose="02020404030301010803" pitchFamily="18" charset="0"/>
              </a:rPr>
              <a:t>the nature and character of God.</a:t>
            </a:r>
            <a:br>
              <a:rPr lang="en-US" sz="2200" dirty="0"/>
            </a:br>
            <a:br>
              <a:rPr lang="en-US" sz="2200" u="none" strike="noStrike" dirty="0"/>
            </a:br>
            <a:endParaRPr lang="en-US" sz="2200" dirty="0"/>
          </a:p>
        </p:txBody>
      </p:sp>
      <p:sp>
        <p:nvSpPr>
          <p:cNvPr id="80" name="Right Triangle 79">
            <a:extLst>
              <a:ext uri="{FF2B5EF4-FFF2-40B4-BE49-F238E27FC236}">
                <a16:creationId xmlns:a16="http://schemas.microsoft.com/office/drawing/2014/main" id="{729E7B49-E1D9-4EAE-8B30-D958A9580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31448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Shape 81">
            <a:extLst>
              <a:ext uri="{FF2B5EF4-FFF2-40B4-BE49-F238E27FC236}">
                <a16:creationId xmlns:a16="http://schemas.microsoft.com/office/drawing/2014/main" id="{D2BA0570-7BB5-4FB7-B41A-048CE032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316"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3" descr="Open book">
            <a:extLst>
              <a:ext uri="{FF2B5EF4-FFF2-40B4-BE49-F238E27FC236}">
                <a16:creationId xmlns:a16="http://schemas.microsoft.com/office/drawing/2014/main" id="{B4957FF5-18D4-50B2-DFE0-8DBC740494F0}"/>
              </a:ext>
            </a:extLst>
          </p:cNvPr>
          <p:cNvPicPr>
            <a:picLocks noChangeAspect="1"/>
          </p:cNvPicPr>
          <p:nvPr/>
        </p:nvPicPr>
        <p:blipFill>
          <a:blip r:embed="rId2">
            <a:alphaModFix amt="80000"/>
          </a:blip>
          <a:srcRect l="19509" r="21162"/>
          <a:stretch/>
        </p:blipFill>
        <p:spPr>
          <a:xfrm>
            <a:off x="6097316" y="-3108"/>
            <a:ext cx="6098262"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173414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CD0A-C00C-EA4D-5948-464C8DB1CD25}"/>
              </a:ext>
            </a:extLst>
          </p:cNvPr>
          <p:cNvSpPr>
            <a:spLocks noGrp="1"/>
          </p:cNvSpPr>
          <p:nvPr>
            <p:ph type="title"/>
          </p:nvPr>
        </p:nvSpPr>
        <p:spPr>
          <a:xfrm>
            <a:off x="702366" y="1447727"/>
            <a:ext cx="11277600" cy="4383230"/>
          </a:xfrm>
        </p:spPr>
        <p:txBody>
          <a:bodyPr vert="horz" lIns="91440" tIns="45720" rIns="91440" bIns="0" rtlCol="0" anchor="ctr">
            <a:normAutofit fontScale="90000"/>
          </a:bodyPr>
          <a:lstStyle/>
          <a:p>
            <a:r>
              <a:rPr lang="en-US" sz="2000" b="1" dirty="0">
                <a:solidFill>
                  <a:srgbClr val="454545"/>
                </a:solidFill>
                <a:latin typeface="Garamond" panose="02020404030301010803" pitchFamily="18" charset="0"/>
                <a:cs typeface="Times New Roman" panose="02020603050405020304" pitchFamily="18" charset="0"/>
              </a:rPr>
              <a:t>Only (66 percent) </a:t>
            </a:r>
            <a:r>
              <a:rPr lang="en-US" sz="2000" dirty="0">
                <a:solidFill>
                  <a:srgbClr val="454545"/>
                </a:solidFill>
                <a:latin typeface="Garamond" panose="02020404030301010803" pitchFamily="18" charset="0"/>
                <a:cs typeface="Times New Roman" panose="02020603050405020304" pitchFamily="18" charset="0"/>
              </a:rPr>
              <a:t>stated God is a perfect being and can not make a mistake.</a:t>
            </a:r>
            <a:br>
              <a:rPr lang="en-US" sz="2000" dirty="0">
                <a:solidFill>
                  <a:srgbClr val="454545"/>
                </a:solidFill>
                <a:latin typeface="Garamond" panose="02020404030301010803" pitchFamily="18" charset="0"/>
                <a:cs typeface="Times New Roman" panose="02020603050405020304" pitchFamily="18" charset="0"/>
              </a:rPr>
            </a:br>
            <a:br>
              <a:rPr lang="en-US" sz="2000" dirty="0">
                <a:solidFill>
                  <a:srgbClr val="454545"/>
                </a:solidFill>
                <a:latin typeface="Garamond" panose="02020404030301010803" pitchFamily="18" charset="0"/>
                <a:cs typeface="Times New Roman" panose="02020603050405020304" pitchFamily="18" charset="0"/>
              </a:rPr>
            </a:br>
            <a:r>
              <a:rPr lang="en-US" sz="2000" b="1" u="none" strike="noStrike" dirty="0">
                <a:solidFill>
                  <a:srgbClr val="454545"/>
                </a:solidFill>
                <a:latin typeface="Garamond" panose="02020404030301010803" pitchFamily="18" charset="0"/>
                <a:cs typeface="Times New Roman" panose="02020603050405020304" pitchFamily="18" charset="0"/>
              </a:rPr>
              <a:t>More than half (55 percent) </a:t>
            </a:r>
            <a:r>
              <a:rPr lang="en-US" sz="2000" u="none" strike="noStrike" dirty="0">
                <a:solidFill>
                  <a:srgbClr val="454545"/>
                </a:solidFill>
                <a:latin typeface="Garamond" panose="02020404030301010803" pitchFamily="18" charset="0"/>
                <a:cs typeface="Times New Roman" panose="02020603050405020304" pitchFamily="18" charset="0"/>
              </a:rPr>
              <a:t>agree that “everyone sins a little, but most people are good by nature.”</a:t>
            </a:r>
            <a:br>
              <a:rPr lang="en-US" sz="2000" u="none" strike="noStrike" dirty="0">
                <a:solidFill>
                  <a:srgbClr val="454545"/>
                </a:solidFill>
                <a:latin typeface="Garamond" panose="02020404030301010803" pitchFamily="18" charset="0"/>
                <a:cs typeface="Times New Roman" panose="02020603050405020304" pitchFamily="18" charset="0"/>
              </a:rPr>
            </a:br>
            <a:br>
              <a:rPr lang="en-US" sz="2000" u="none" strike="noStrike" dirty="0">
                <a:solidFill>
                  <a:srgbClr val="454545"/>
                </a:solidFill>
                <a:latin typeface="Garamond" panose="02020404030301010803" pitchFamily="18" charset="0"/>
                <a:cs typeface="Times New Roman" panose="02020603050405020304" pitchFamily="18" charset="0"/>
              </a:rPr>
            </a:br>
            <a:r>
              <a:rPr lang="en-US" sz="2000" b="1" dirty="0">
                <a:solidFill>
                  <a:srgbClr val="454545"/>
                </a:solidFill>
                <a:latin typeface="Garamond" panose="02020404030301010803" pitchFamily="18" charset="0"/>
                <a:cs typeface="Times New Roman" panose="02020603050405020304" pitchFamily="18" charset="0"/>
              </a:rPr>
              <a:t>Only (25 percent) </a:t>
            </a:r>
            <a:r>
              <a:rPr lang="en-US" sz="2000" dirty="0">
                <a:solidFill>
                  <a:srgbClr val="454545"/>
                </a:solidFill>
                <a:latin typeface="Garamond" panose="02020404030301010803" pitchFamily="18" charset="0"/>
                <a:cs typeface="Times New Roman" panose="02020603050405020304" pitchFamily="18" charset="0"/>
              </a:rPr>
              <a:t>say even the smallest sin deserves eternal damnation.</a:t>
            </a:r>
            <a:br>
              <a:rPr lang="en-US" sz="2000" dirty="0">
                <a:solidFill>
                  <a:srgbClr val="454545"/>
                </a:solidFill>
                <a:latin typeface="Garamond" panose="02020404030301010803" pitchFamily="18" charset="0"/>
                <a:cs typeface="Times New Roman" panose="02020603050405020304" pitchFamily="18" charset="0"/>
              </a:rPr>
            </a:br>
            <a:br>
              <a:rPr lang="en-US" sz="2000" u="none" strike="noStrike" dirty="0">
                <a:solidFill>
                  <a:srgbClr val="454545"/>
                </a:solidFill>
                <a:latin typeface="Garamond" panose="02020404030301010803" pitchFamily="18" charset="0"/>
                <a:cs typeface="Times New Roman" panose="02020603050405020304" pitchFamily="18" charset="0"/>
              </a:rPr>
            </a:br>
            <a:r>
              <a:rPr lang="en-US" sz="2000" b="1" u="none" strike="noStrike" dirty="0">
                <a:solidFill>
                  <a:srgbClr val="454545"/>
                </a:solidFill>
                <a:latin typeface="Garamond" panose="02020404030301010803" pitchFamily="18" charset="0"/>
                <a:cs typeface="Times New Roman" panose="02020603050405020304" pitchFamily="18" charset="0"/>
              </a:rPr>
              <a:t>Almost half (44 percent) </a:t>
            </a:r>
            <a:r>
              <a:rPr lang="en-US" sz="2000" u="none" strike="noStrike" dirty="0">
                <a:solidFill>
                  <a:srgbClr val="454545"/>
                </a:solidFill>
                <a:latin typeface="Garamond" panose="02020404030301010803" pitchFamily="18" charset="0"/>
                <a:cs typeface="Times New Roman" panose="02020603050405020304" pitchFamily="18" charset="0"/>
              </a:rPr>
              <a:t>say that Jesus was a great teacher, but he was not God.</a:t>
            </a:r>
            <a:br>
              <a:rPr lang="en-US" sz="2000" u="none" strike="noStrike" dirty="0">
                <a:solidFill>
                  <a:srgbClr val="454545"/>
                </a:solidFill>
                <a:latin typeface="Garamond" panose="02020404030301010803" pitchFamily="18" charset="0"/>
                <a:cs typeface="Times New Roman" panose="02020603050405020304" pitchFamily="18" charset="0"/>
              </a:rPr>
            </a:br>
            <a:br>
              <a:rPr lang="en-US" sz="2000" u="none" strike="noStrike" dirty="0">
                <a:solidFill>
                  <a:srgbClr val="454545"/>
                </a:solidFill>
                <a:latin typeface="Garamond" panose="02020404030301010803" pitchFamily="18" charset="0"/>
                <a:cs typeface="Times New Roman" panose="02020603050405020304" pitchFamily="18" charset="0"/>
              </a:rPr>
            </a:br>
            <a:r>
              <a:rPr lang="en-US" sz="2000" b="1" dirty="0">
                <a:solidFill>
                  <a:srgbClr val="454545"/>
                </a:solidFill>
                <a:latin typeface="Garamond" panose="02020404030301010803" pitchFamily="18" charset="0"/>
                <a:cs typeface="Times New Roman" panose="02020603050405020304" pitchFamily="18" charset="0"/>
              </a:rPr>
              <a:t>Only (47 percent) </a:t>
            </a:r>
            <a:r>
              <a:rPr lang="en-US" sz="2000" dirty="0">
                <a:solidFill>
                  <a:srgbClr val="454545"/>
                </a:solidFill>
                <a:latin typeface="Garamond" panose="02020404030301010803" pitchFamily="18" charset="0"/>
                <a:cs typeface="Times New Roman" panose="02020603050405020304" pitchFamily="18" charset="0"/>
              </a:rPr>
              <a:t>say the biblical accounts of the physical (bodily) resurrection of Jesus are completely accurate and that this event actually occurred. </a:t>
            </a:r>
            <a:br>
              <a:rPr lang="en-US" sz="2000" dirty="0">
                <a:solidFill>
                  <a:srgbClr val="454545"/>
                </a:solidFill>
                <a:latin typeface="Garamond" panose="02020404030301010803" pitchFamily="18" charset="0"/>
                <a:cs typeface="Times New Roman" panose="02020603050405020304" pitchFamily="18" charset="0"/>
              </a:rPr>
            </a:br>
            <a:br>
              <a:rPr lang="en-US" sz="2000" dirty="0">
                <a:solidFill>
                  <a:srgbClr val="454545"/>
                </a:solidFill>
                <a:latin typeface="Garamond" panose="02020404030301010803" pitchFamily="18" charset="0"/>
                <a:cs typeface="Times New Roman" panose="02020603050405020304" pitchFamily="18" charset="0"/>
              </a:rPr>
            </a:br>
            <a:r>
              <a:rPr lang="en-US" sz="2000" b="1" dirty="0">
                <a:solidFill>
                  <a:srgbClr val="454545"/>
                </a:solidFill>
                <a:latin typeface="Garamond" panose="02020404030301010803" pitchFamily="18" charset="0"/>
                <a:cs typeface="Times New Roman" panose="02020603050405020304" pitchFamily="18" charset="0"/>
              </a:rPr>
              <a:t>Only (42 percent) </a:t>
            </a:r>
            <a:r>
              <a:rPr lang="en-US" sz="2000" dirty="0">
                <a:solidFill>
                  <a:srgbClr val="454545"/>
                </a:solidFill>
                <a:latin typeface="Garamond" panose="02020404030301010803" pitchFamily="18" charset="0"/>
                <a:cs typeface="Times New Roman" panose="02020603050405020304" pitchFamily="18" charset="0"/>
              </a:rPr>
              <a:t>stated Jesus Christ death on the cross is the only sacrifice that could remove the penalty of my sin.</a:t>
            </a:r>
            <a:br>
              <a:rPr lang="en-US" sz="2000" dirty="0">
                <a:solidFill>
                  <a:srgbClr val="454545"/>
                </a:solidFill>
                <a:latin typeface="Garamond" panose="02020404030301010803" pitchFamily="18" charset="0"/>
                <a:cs typeface="Times New Roman" panose="02020603050405020304" pitchFamily="18" charset="0"/>
              </a:rPr>
            </a:br>
            <a:br>
              <a:rPr lang="en-US" sz="2000" dirty="0">
                <a:solidFill>
                  <a:srgbClr val="454545"/>
                </a:solidFill>
                <a:latin typeface="Garamond" panose="02020404030301010803" pitchFamily="18" charset="0"/>
                <a:cs typeface="Times New Roman" panose="02020603050405020304" pitchFamily="18" charset="0"/>
              </a:rPr>
            </a:br>
            <a:r>
              <a:rPr lang="en-US" sz="2000" b="1" u="none" strike="noStrike" dirty="0">
                <a:solidFill>
                  <a:srgbClr val="454545"/>
                </a:solidFill>
                <a:latin typeface="Garamond" panose="02020404030301010803" pitchFamily="18" charset="0"/>
                <a:cs typeface="Times New Roman" panose="02020603050405020304" pitchFamily="18" charset="0"/>
              </a:rPr>
              <a:t>Only (57 percent) </a:t>
            </a:r>
            <a:r>
              <a:rPr lang="en-US" sz="2000" u="none" strike="noStrike" dirty="0">
                <a:solidFill>
                  <a:srgbClr val="454545"/>
                </a:solidFill>
                <a:latin typeface="Garamond" panose="02020404030301010803" pitchFamily="18" charset="0"/>
                <a:cs typeface="Times New Roman" panose="02020603050405020304" pitchFamily="18" charset="0"/>
              </a:rPr>
              <a:t>believe God counts a person as righteous not because of one’s works but only because of one’s faith in Jesus Christ.</a:t>
            </a:r>
            <a:br>
              <a:rPr lang="en-US" sz="2000" u="none" strike="noStrike" dirty="0">
                <a:solidFill>
                  <a:srgbClr val="454545"/>
                </a:solidFill>
                <a:latin typeface="Garamond" panose="02020404030301010803" pitchFamily="18" charset="0"/>
                <a:cs typeface="Times New Roman" panose="02020603050405020304" pitchFamily="18" charset="0"/>
              </a:rPr>
            </a:br>
            <a:br>
              <a:rPr lang="en-US" sz="2000" u="none" strike="noStrike" dirty="0">
                <a:solidFill>
                  <a:srgbClr val="454545"/>
                </a:solidFill>
                <a:latin typeface="Garamond" panose="02020404030301010803" pitchFamily="18" charset="0"/>
                <a:cs typeface="Times New Roman" panose="02020603050405020304" pitchFamily="18" charset="0"/>
              </a:rPr>
            </a:br>
            <a:r>
              <a:rPr lang="en-US" sz="2000" b="1" dirty="0">
                <a:solidFill>
                  <a:srgbClr val="454545"/>
                </a:solidFill>
                <a:latin typeface="Garamond" panose="02020404030301010803" pitchFamily="18" charset="0"/>
                <a:cs typeface="Times New Roman" panose="02020603050405020304" pitchFamily="18" charset="0"/>
              </a:rPr>
              <a:t>(60 percent) </a:t>
            </a:r>
            <a:r>
              <a:rPr lang="en-US" sz="2000" dirty="0">
                <a:solidFill>
                  <a:srgbClr val="454545"/>
                </a:solidFill>
                <a:latin typeface="Garamond" panose="02020404030301010803" pitchFamily="18" charset="0"/>
                <a:cs typeface="Times New Roman" panose="02020603050405020304" pitchFamily="18" charset="0"/>
              </a:rPr>
              <a:t>said religious belief is a matter of personal opinion; it is not about objective truth.</a:t>
            </a:r>
            <a:br>
              <a:rPr lang="en-US" sz="2000" dirty="0">
                <a:solidFill>
                  <a:srgbClr val="454545"/>
                </a:solidFill>
                <a:latin typeface="Garamond" panose="02020404030301010803" pitchFamily="18" charset="0"/>
                <a:cs typeface="Times New Roman" panose="02020603050405020304" pitchFamily="18" charset="0"/>
              </a:rPr>
            </a:br>
            <a:br>
              <a:rPr lang="en-US" sz="2000" u="none" strike="noStrike" dirty="0">
                <a:solidFill>
                  <a:srgbClr val="454545"/>
                </a:solidFill>
                <a:latin typeface="Garamond" panose="02020404030301010803" pitchFamily="18" charset="0"/>
                <a:cs typeface="Times New Roman" panose="02020603050405020304" pitchFamily="18" charset="0"/>
              </a:rPr>
            </a:br>
            <a:r>
              <a:rPr lang="en-US" sz="2000" b="1" u="none" strike="noStrike" dirty="0">
                <a:solidFill>
                  <a:srgbClr val="454545"/>
                </a:solidFill>
                <a:latin typeface="Garamond" panose="02020404030301010803" pitchFamily="18" charset="0"/>
                <a:cs typeface="Times New Roman" panose="02020603050405020304" pitchFamily="18" charset="0"/>
              </a:rPr>
              <a:t>More than half (58 percent) </a:t>
            </a:r>
            <a:r>
              <a:rPr lang="en-US" sz="2000" u="none" strike="noStrike" dirty="0">
                <a:solidFill>
                  <a:srgbClr val="454545"/>
                </a:solidFill>
                <a:latin typeface="Garamond" panose="02020404030301010803" pitchFamily="18" charset="0"/>
                <a:cs typeface="Times New Roman" panose="02020603050405020304" pitchFamily="18" charset="0"/>
              </a:rPr>
              <a:t>believe that God accepts the worship of all religions, including Christianity, Judaism, and Islam.</a:t>
            </a:r>
            <a:br>
              <a:rPr lang="en-US" sz="1300" u="none" strike="noStrike" dirty="0">
                <a:solidFill>
                  <a:srgbClr val="454545"/>
                </a:solidFill>
                <a:latin typeface="Times New Roman" panose="02020603050405020304" pitchFamily="18" charset="0"/>
                <a:cs typeface="Times New Roman" panose="02020603050405020304" pitchFamily="18" charset="0"/>
              </a:rPr>
            </a:br>
            <a:endParaRPr lang="en-US" sz="1300" dirty="0">
              <a:solidFill>
                <a:srgbClr val="45454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08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descr="A person making a face&#10;&#10;Description automatically generated">
            <a:extLst>
              <a:ext uri="{FF2B5EF4-FFF2-40B4-BE49-F238E27FC236}">
                <a16:creationId xmlns:a16="http://schemas.microsoft.com/office/drawing/2014/main" id="{A5072489-EEED-C35E-0DA4-5AACDD1668DB}"/>
              </a:ext>
            </a:extLst>
          </p:cNvPr>
          <p:cNvPicPr>
            <a:picLocks noChangeAspect="1"/>
          </p:cNvPicPr>
          <p:nvPr/>
        </p:nvPicPr>
        <p:blipFill>
          <a:blip r:embed="rId2"/>
          <a:srcRect l="9535" r="509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5BC099FB-48C2-6F13-275B-0DF818674F4C}"/>
              </a:ext>
            </a:extLst>
          </p:cNvPr>
          <p:cNvSpPr>
            <a:spLocks noGrp="1"/>
          </p:cNvSpPr>
          <p:nvPr>
            <p:ph idx="1"/>
          </p:nvPr>
        </p:nvSpPr>
        <p:spPr>
          <a:xfrm>
            <a:off x="6484723" y="1903245"/>
            <a:ext cx="4927425" cy="3245931"/>
          </a:xfrm>
        </p:spPr>
        <p:txBody>
          <a:bodyPr>
            <a:normAutofit lnSpcReduction="10000"/>
          </a:bodyPr>
          <a:lstStyle/>
          <a:p>
            <a:endParaRPr lang="en-US" b="0" i="0" u="none" strike="noStrike" dirty="0">
              <a:effectLst/>
              <a:latin typeface="Mercury Display A"/>
            </a:endParaRPr>
          </a:p>
          <a:p>
            <a:pPr marL="0" indent="0">
              <a:buNone/>
            </a:pPr>
            <a:r>
              <a:rPr lang="en-US" sz="2800" b="0" i="0" u="none" strike="noStrike" dirty="0">
                <a:effectLst/>
                <a:latin typeface="Garamond" panose="02020404030301010803" pitchFamily="18" charset="0"/>
                <a:cs typeface="Times New Roman" panose="02020603050405020304" pitchFamily="18" charset="0"/>
              </a:rPr>
              <a:t>These Results show us that m</a:t>
            </a:r>
            <a:r>
              <a:rPr lang="en-US" sz="2800" dirty="0">
                <a:latin typeface="Garamond" panose="02020404030301010803" pitchFamily="18" charset="0"/>
                <a:cs typeface="Times New Roman" panose="02020603050405020304" pitchFamily="18" charset="0"/>
              </a:rPr>
              <a:t>essages presented may have components of the Gospel, but ETERNALLY IMPORTANT truths are either being missed or left out completely.</a:t>
            </a:r>
            <a:endParaRPr lang="en-US" sz="2800" b="0" i="0" u="none" strike="noStrike" dirty="0">
              <a:effectLst/>
              <a:latin typeface="Garamond" panose="02020404030301010803" pitchFamily="18" charset="0"/>
              <a:cs typeface="Times New Roman" panose="02020603050405020304" pitchFamily="18" charset="0"/>
            </a:endParaRPr>
          </a:p>
          <a:p>
            <a:pPr marL="0" indent="0">
              <a:buNone/>
            </a:pPr>
            <a:endParaRPr lang="en-US" b="0" i="0" u="none" strike="noStrike" dirty="0">
              <a:effectLst/>
              <a:latin typeface="Mercury Display A"/>
            </a:endParaRPr>
          </a:p>
          <a:p>
            <a:endParaRPr lang="en-US" b="0" i="0" u="none" strike="noStrike" dirty="0">
              <a:effectLst/>
              <a:latin typeface="Mercury Display A"/>
            </a:endParaRPr>
          </a:p>
          <a:p>
            <a:endParaRPr lang="en-US" dirty="0"/>
          </a:p>
        </p:txBody>
      </p:sp>
    </p:spTree>
    <p:extLst>
      <p:ext uri="{BB962C8B-B14F-4D97-AF65-F5344CB8AC3E}">
        <p14:creationId xmlns:p14="http://schemas.microsoft.com/office/powerpoint/2010/main" val="176419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84BAA99-4AC1-CDFD-670D-FA7DAD822331}"/>
              </a:ext>
            </a:extLst>
          </p:cNvPr>
          <p:cNvSpPr>
            <a:spLocks noGrp="1"/>
          </p:cNvSpPr>
          <p:nvPr>
            <p:ph type="title"/>
          </p:nvPr>
        </p:nvSpPr>
        <p:spPr>
          <a:xfrm>
            <a:off x="6550989" y="3014349"/>
            <a:ext cx="4927425" cy="1938525"/>
          </a:xfrm>
        </p:spPr>
        <p:txBody>
          <a:bodyPr>
            <a:noAutofit/>
          </a:bodyPr>
          <a:lstStyle/>
          <a:p>
            <a:pPr algn="ctr">
              <a:lnSpc>
                <a:spcPct val="90000"/>
              </a:lnSpc>
            </a:pPr>
            <a:r>
              <a:rPr lang="en-US" sz="4800" dirty="0">
                <a:latin typeface="Garamond" panose="02020404030301010803" pitchFamily="18" charset="0"/>
              </a:rPr>
              <a:t>Question: </a:t>
            </a:r>
            <a:br>
              <a:rPr lang="en-US" sz="4800" dirty="0">
                <a:latin typeface="Garamond" panose="02020404030301010803" pitchFamily="18" charset="0"/>
              </a:rPr>
            </a:br>
            <a:r>
              <a:rPr lang="en-US" sz="4800" dirty="0">
                <a:latin typeface="Garamond" panose="02020404030301010803" pitchFamily="18" charset="0"/>
              </a:rPr>
              <a:t>“Why is the Gospel important when building Christian community?”</a:t>
            </a:r>
          </a:p>
        </p:txBody>
      </p:sp>
      <p:pic>
        <p:nvPicPr>
          <p:cNvPr id="5" name="Picture 4" descr="Wood human figure">
            <a:extLst>
              <a:ext uri="{FF2B5EF4-FFF2-40B4-BE49-F238E27FC236}">
                <a16:creationId xmlns:a16="http://schemas.microsoft.com/office/drawing/2014/main" id="{38743697-36C9-A3C7-4838-59DD7EDE85B7}"/>
              </a:ext>
            </a:extLst>
          </p:cNvPr>
          <p:cNvPicPr>
            <a:picLocks noChangeAspect="1"/>
          </p:cNvPicPr>
          <p:nvPr/>
        </p:nvPicPr>
        <p:blipFill>
          <a:blip r:embed="rId2"/>
          <a:srcRect r="43013" b="-1"/>
          <a:stretch/>
        </p:blipFill>
        <p:spPr>
          <a:xfrm>
            <a:off x="-11272"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077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E454-D1F3-3B51-93DA-EFFC101EB0D9}"/>
              </a:ext>
            </a:extLst>
          </p:cNvPr>
          <p:cNvSpPr>
            <a:spLocks noGrp="1"/>
          </p:cNvSpPr>
          <p:nvPr>
            <p:ph type="title"/>
          </p:nvPr>
        </p:nvSpPr>
        <p:spPr>
          <a:xfrm>
            <a:off x="679928" y="937824"/>
            <a:ext cx="10325000" cy="1442463"/>
          </a:xfrm>
        </p:spPr>
        <p:txBody>
          <a:bodyPr>
            <a:normAutofit fontScale="90000"/>
          </a:bodyPr>
          <a:lstStyle/>
          <a:p>
            <a:r>
              <a:rPr lang="en-US" dirty="0">
                <a:latin typeface="Garamond" panose="02020404030301010803" pitchFamily="18" charset="0"/>
              </a:rPr>
              <a:t>Sharing the true Biblical gospel is also important because a lot of false gospels are being shared. </a:t>
            </a:r>
          </a:p>
        </p:txBody>
      </p:sp>
      <p:pic>
        <p:nvPicPr>
          <p:cNvPr id="4" name="Content Placeholder 3">
            <a:extLst>
              <a:ext uri="{FF2B5EF4-FFF2-40B4-BE49-F238E27FC236}">
                <a16:creationId xmlns:a16="http://schemas.microsoft.com/office/drawing/2014/main" id="{5B156A4F-A05A-25D1-7441-4199C995DEB4}"/>
              </a:ext>
            </a:extLst>
          </p:cNvPr>
          <p:cNvPicPr>
            <a:picLocks noGrp="1" noChangeAspect="1"/>
          </p:cNvPicPr>
          <p:nvPr>
            <p:ph idx="1"/>
          </p:nvPr>
        </p:nvPicPr>
        <p:blipFill>
          <a:blip r:embed="rId2"/>
          <a:stretch>
            <a:fillRect/>
          </a:stretch>
        </p:blipFill>
        <p:spPr>
          <a:xfrm>
            <a:off x="941478" y="2867890"/>
            <a:ext cx="2410998" cy="3629744"/>
          </a:xfrm>
        </p:spPr>
      </p:pic>
      <p:pic>
        <p:nvPicPr>
          <p:cNvPr id="5" name="Picture 4">
            <a:extLst>
              <a:ext uri="{FF2B5EF4-FFF2-40B4-BE49-F238E27FC236}">
                <a16:creationId xmlns:a16="http://schemas.microsoft.com/office/drawing/2014/main" id="{76BECD06-11EC-E202-B123-BA506FA0EB07}"/>
              </a:ext>
            </a:extLst>
          </p:cNvPr>
          <p:cNvPicPr>
            <a:picLocks noChangeAspect="1"/>
          </p:cNvPicPr>
          <p:nvPr/>
        </p:nvPicPr>
        <p:blipFill>
          <a:blip r:embed="rId3"/>
          <a:stretch>
            <a:fillRect/>
          </a:stretch>
        </p:blipFill>
        <p:spPr>
          <a:xfrm>
            <a:off x="4290490" y="2867890"/>
            <a:ext cx="2410998" cy="3629744"/>
          </a:xfrm>
          <a:prstGeom prst="rect">
            <a:avLst/>
          </a:prstGeom>
        </p:spPr>
      </p:pic>
      <p:pic>
        <p:nvPicPr>
          <p:cNvPr id="7" name="Picture 6">
            <a:extLst>
              <a:ext uri="{FF2B5EF4-FFF2-40B4-BE49-F238E27FC236}">
                <a16:creationId xmlns:a16="http://schemas.microsoft.com/office/drawing/2014/main" id="{79886C62-4FD5-7439-8EC5-659CF2C377EC}"/>
              </a:ext>
            </a:extLst>
          </p:cNvPr>
          <p:cNvPicPr>
            <a:picLocks noChangeAspect="1"/>
          </p:cNvPicPr>
          <p:nvPr/>
        </p:nvPicPr>
        <p:blipFill>
          <a:blip r:embed="rId4"/>
          <a:stretch>
            <a:fillRect/>
          </a:stretch>
        </p:blipFill>
        <p:spPr>
          <a:xfrm>
            <a:off x="7412762" y="3224529"/>
            <a:ext cx="4390724" cy="2916466"/>
          </a:xfrm>
          <a:prstGeom prst="rect">
            <a:avLst/>
          </a:prstGeom>
        </p:spPr>
      </p:pic>
    </p:spTree>
    <p:extLst>
      <p:ext uri="{BB962C8B-B14F-4D97-AF65-F5344CB8AC3E}">
        <p14:creationId xmlns:p14="http://schemas.microsoft.com/office/powerpoint/2010/main" val="272799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0" name="Group 23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41" name="Straight Connector 24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73" name="Right Triangle 27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5" name="Rectangle 274">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7" name="Freeform: Shape 276">
            <a:extLst>
              <a:ext uri="{FF2B5EF4-FFF2-40B4-BE49-F238E27FC236}">
                <a16:creationId xmlns:a16="http://schemas.microsoft.com/office/drawing/2014/main" id="{2C6A351E-7849-4BE6-984F-21BF052C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9" name="Group 278">
            <a:extLst>
              <a:ext uri="{FF2B5EF4-FFF2-40B4-BE49-F238E27FC236}">
                <a16:creationId xmlns:a16="http://schemas.microsoft.com/office/drawing/2014/main" id="{389B4FDB-F9D1-4D43-B86D-51ACE9F907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80" name="Straight Connector 279">
              <a:extLst>
                <a:ext uri="{FF2B5EF4-FFF2-40B4-BE49-F238E27FC236}">
                  <a16:creationId xmlns:a16="http://schemas.microsoft.com/office/drawing/2014/main" id="{037B23DA-4E0E-49BE-810E-C7637A07D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65CA7FE-FCD5-47C3-92FB-F49AC69F07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AD5018E-7FB8-4FEA-AA3F-0FD36E374B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C4A88892-D552-45DB-8CCD-6C9A16ACF3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CB1D7A35-3512-4D9A-B5D9-88E8A93954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4ACB0DD2-9414-48A9-BA79-D51E16632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5AA1E851-0464-4EC3-8219-C796250F0A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CAADBF1-0CE2-427F-BEFD-78D4E64BF0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802B401-1D95-400A-8D9E-187246678D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13F0EAFB-F3A2-4D25-B560-F52A2590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CFFB80C-E3CE-4819-BDF0-4D68A9A0D9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B0BA09C-F68C-40C4-B9F9-9D9724CFFD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C3E693F-C86C-4623-AA42-E883D6374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96482AA-F56C-40B0-8222-3F76E3CC0B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02A172B-1DBA-4520-AFAF-08E154349D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F0BAB68-600A-48AF-BBC0-D1362225CC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752F0024-3921-4943-BD75-8B8E54FC8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6D632151-7D28-4DE9-BA72-C4FDEF1E25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D6BFC43-3BCE-427B-BAC0-F42B78D05C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0CDE154-7BBB-4C66-9015-97400737B9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477CCD5-EA4B-4626-BD59-A76E92650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B4D9CD3-DD4C-4140-9D1A-A3B5217FD5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851245D5-14B2-48E8-88BA-467904EEAF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CC1EB80-3911-41A9-A8E6-5966A0E473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F5611626-2449-4313-BB89-F50B6E7D5D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2C8FC9E-6640-4CBC-BAB7-FCBDC5634E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60DD99DF-C91C-40A4-A8BE-DDA9140A4B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AF4A4E36-7BA6-445B-A7ED-470D4BFC39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35AC5C2-3974-4BD4-B657-1F17DD2CC2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0611033-3144-473A-80C6-F4FB900F9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C39CA26-B170-4CA4-A8FB-61C194ADC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2" name="Right Triangle 311">
            <a:extLst>
              <a:ext uri="{FF2B5EF4-FFF2-40B4-BE49-F238E27FC236}">
                <a16:creationId xmlns:a16="http://schemas.microsoft.com/office/drawing/2014/main" id="{2A56D982-198E-436A-A2D7-B9877B370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1" y="15284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068B23D-EA2E-BBD3-2A46-4FC5D35C61AB}"/>
              </a:ext>
            </a:extLst>
          </p:cNvPr>
          <p:cNvSpPr>
            <a:spLocks noGrp="1"/>
          </p:cNvSpPr>
          <p:nvPr>
            <p:ph type="title"/>
          </p:nvPr>
        </p:nvSpPr>
        <p:spPr>
          <a:xfrm>
            <a:off x="691077" y="725952"/>
            <a:ext cx="10811122" cy="2147932"/>
          </a:xfrm>
        </p:spPr>
        <p:txBody>
          <a:bodyPr vert="horz" lIns="91440" tIns="45720" rIns="91440" bIns="45720" rtlCol="0" anchor="ctr">
            <a:normAutofit/>
          </a:bodyPr>
          <a:lstStyle/>
          <a:p>
            <a:r>
              <a:rPr lang="en-US" sz="5400" dirty="0">
                <a:latin typeface="Garamond" panose="02020404030301010803" pitchFamily="18" charset="0"/>
              </a:rPr>
              <a:t>Laying a foundation built on the Biblical Gospel matters. </a:t>
            </a:r>
          </a:p>
        </p:txBody>
      </p:sp>
      <p:sp>
        <p:nvSpPr>
          <p:cNvPr id="5" name="TextBox 4">
            <a:extLst>
              <a:ext uri="{FF2B5EF4-FFF2-40B4-BE49-F238E27FC236}">
                <a16:creationId xmlns:a16="http://schemas.microsoft.com/office/drawing/2014/main" id="{A485DACD-733B-5B9E-0740-42E8E27846FE}"/>
              </a:ext>
            </a:extLst>
          </p:cNvPr>
          <p:cNvSpPr txBox="1"/>
          <p:nvPr/>
        </p:nvSpPr>
        <p:spPr>
          <a:xfrm>
            <a:off x="6836093" y="3432106"/>
            <a:ext cx="4666106" cy="2699064"/>
          </a:xfrm>
          <a:prstGeom prst="rect">
            <a:avLst/>
          </a:prstGeom>
        </p:spPr>
        <p:txBody>
          <a:bodyPr vert="horz" lIns="91440" tIns="45720" rIns="91440" bIns="45720" rtlCol="0" anchor="ctr">
            <a:normAutofit/>
          </a:bodyPr>
          <a:lstStyle/>
          <a:p>
            <a:pPr defTabSz="914400">
              <a:lnSpc>
                <a:spcPct val="110000"/>
              </a:lnSpc>
              <a:spcBef>
                <a:spcPts val="1000"/>
              </a:spcBef>
              <a:buClr>
                <a:schemeClr val="tx2">
                  <a:lumMod val="50000"/>
                  <a:lumOff val="50000"/>
                </a:schemeClr>
              </a:buClr>
              <a:buSzPct val="75000"/>
            </a:pPr>
            <a:r>
              <a:rPr lang="en-US" sz="2800" dirty="0">
                <a:solidFill>
                  <a:schemeClr val="tx2"/>
                </a:solidFill>
                <a:latin typeface="Garamond" panose="02020404030301010803" pitchFamily="18" charset="0"/>
              </a:rPr>
              <a:t>God through the Biblical Gospel creates Christians that build His kingdom. (Acts 9:31)</a:t>
            </a:r>
          </a:p>
        </p:txBody>
      </p:sp>
      <p:pic>
        <p:nvPicPr>
          <p:cNvPr id="4" name="Content Placeholder 3">
            <a:extLst>
              <a:ext uri="{FF2B5EF4-FFF2-40B4-BE49-F238E27FC236}">
                <a16:creationId xmlns:a16="http://schemas.microsoft.com/office/drawing/2014/main" id="{0D30EC4E-BEE0-8135-674F-FE745E6CEFA8}"/>
              </a:ext>
            </a:extLst>
          </p:cNvPr>
          <p:cNvPicPr>
            <a:picLocks noGrp="1" noChangeAspect="1"/>
          </p:cNvPicPr>
          <p:nvPr>
            <p:ph idx="1"/>
          </p:nvPr>
        </p:nvPicPr>
        <p:blipFill>
          <a:blip r:embed="rId2">
            <a:alphaModFix/>
          </a:blip>
          <a:stretch>
            <a:fillRect/>
          </a:stretch>
        </p:blipFill>
        <p:spPr>
          <a:xfrm>
            <a:off x="716814" y="3469706"/>
            <a:ext cx="5620728" cy="2647070"/>
          </a:xfrm>
          <a:prstGeom prst="rect">
            <a:avLst/>
          </a:prstGeom>
        </p:spPr>
      </p:pic>
    </p:spTree>
    <p:extLst>
      <p:ext uri="{BB962C8B-B14F-4D97-AF65-F5344CB8AC3E}">
        <p14:creationId xmlns:p14="http://schemas.microsoft.com/office/powerpoint/2010/main" val="416254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B03F-6B81-1665-1730-D25006448B5F}"/>
              </a:ext>
            </a:extLst>
          </p:cNvPr>
          <p:cNvSpPr>
            <a:spLocks noGrp="1"/>
          </p:cNvSpPr>
          <p:nvPr>
            <p:ph type="title"/>
          </p:nvPr>
        </p:nvSpPr>
        <p:spPr>
          <a:xfrm>
            <a:off x="691079" y="997257"/>
            <a:ext cx="10325000" cy="1442463"/>
          </a:xfrm>
        </p:spPr>
        <p:txBody>
          <a:bodyPr>
            <a:normAutofit/>
          </a:bodyPr>
          <a:lstStyle/>
          <a:p>
            <a:r>
              <a:rPr lang="en-US" dirty="0">
                <a:latin typeface="Garamond" panose="02020404030301010803" pitchFamily="18" charset="0"/>
              </a:rPr>
              <a:t>The Gospel builds Gods kingdom. Christians make up Gods community.</a:t>
            </a:r>
          </a:p>
        </p:txBody>
      </p:sp>
      <p:sp>
        <p:nvSpPr>
          <p:cNvPr id="3" name="Content Placeholder 2">
            <a:extLst>
              <a:ext uri="{FF2B5EF4-FFF2-40B4-BE49-F238E27FC236}">
                <a16:creationId xmlns:a16="http://schemas.microsoft.com/office/drawing/2014/main" id="{8CC64D5C-3D4F-8754-2CF3-DCC737DF397B}"/>
              </a:ext>
            </a:extLst>
          </p:cNvPr>
          <p:cNvSpPr>
            <a:spLocks noGrp="1"/>
          </p:cNvSpPr>
          <p:nvPr>
            <p:ph idx="1"/>
          </p:nvPr>
        </p:nvSpPr>
        <p:spPr>
          <a:xfrm>
            <a:off x="691079" y="2907369"/>
            <a:ext cx="10325000" cy="3564436"/>
          </a:xfrm>
        </p:spPr>
        <p:txBody>
          <a:bodyPr/>
          <a:lstStyle/>
          <a:p>
            <a:r>
              <a:rPr lang="en-US" dirty="0">
                <a:latin typeface="Garamond" panose="02020404030301010803" pitchFamily="18" charset="0"/>
              </a:rPr>
              <a:t>God saves sinners through the gospel. (Romans 10:17 Romans 1:16) </a:t>
            </a:r>
          </a:p>
          <a:p>
            <a:r>
              <a:rPr lang="en-US" dirty="0">
                <a:latin typeface="Garamond" panose="02020404030301010803" pitchFamily="18" charset="0"/>
              </a:rPr>
              <a:t>Saved people desire to be in community with other believers.</a:t>
            </a:r>
          </a:p>
          <a:p>
            <a:r>
              <a:rPr lang="en-US" dirty="0">
                <a:latin typeface="Garamond" panose="02020404030301010803" pitchFamily="18" charset="0"/>
              </a:rPr>
              <a:t>The Biblical worldview gives proper explanation for good works and morality, which ultimately should be the motivation for serving and being in community. (Ephesians 2:10)</a:t>
            </a:r>
          </a:p>
          <a:p>
            <a:endParaRPr lang="en-US" dirty="0"/>
          </a:p>
        </p:txBody>
      </p:sp>
    </p:spTree>
    <p:extLst>
      <p:ext uri="{BB962C8B-B14F-4D97-AF65-F5344CB8AC3E}">
        <p14:creationId xmlns:p14="http://schemas.microsoft.com/office/powerpoint/2010/main" val="6880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251D-16A1-9CDA-1AFC-688A6171842C}"/>
              </a:ext>
            </a:extLst>
          </p:cNvPr>
          <p:cNvSpPr>
            <a:spLocks noGrp="1"/>
          </p:cNvSpPr>
          <p:nvPr>
            <p:ph type="title"/>
          </p:nvPr>
        </p:nvSpPr>
        <p:spPr>
          <a:xfrm>
            <a:off x="735902" y="4526443"/>
            <a:ext cx="2823919" cy="1290810"/>
          </a:xfrm>
        </p:spPr>
        <p:txBody>
          <a:bodyPr vert="horz" lIns="91440" tIns="45720" rIns="91440" bIns="0" rtlCol="0" anchor="b">
            <a:normAutofit fontScale="90000"/>
          </a:bodyPr>
          <a:lstStyle/>
          <a:p>
            <a:br>
              <a:rPr lang="en-US" sz="2800" dirty="0">
                <a:latin typeface="Garamond" panose="02020404030301010803" pitchFamily="18" charset="0"/>
                <a:cs typeface="Times New Roman" panose="02020603050405020304" pitchFamily="18" charset="0"/>
              </a:rPr>
            </a:br>
            <a:br>
              <a:rPr lang="en-US" sz="2800" dirty="0">
                <a:latin typeface="Garamond" panose="02020404030301010803" pitchFamily="18" charset="0"/>
                <a:cs typeface="Times New Roman" panose="02020603050405020304" pitchFamily="18" charset="0"/>
              </a:rPr>
            </a:br>
            <a:r>
              <a:rPr lang="en-US" sz="2800" dirty="0">
                <a:latin typeface="Garamond" panose="02020404030301010803" pitchFamily="18" charset="0"/>
                <a:cs typeface="Times New Roman" panose="02020603050405020304" pitchFamily="18" charset="0"/>
              </a:rPr>
              <a:t>Through the Gospel message people are born again. The Gospel is the means by which God saves sinners. When we get saved the bible says we are now new creations. </a:t>
            </a:r>
            <a:br>
              <a:rPr lang="en-US" sz="2800" dirty="0">
                <a:latin typeface="Garamond" panose="02020404030301010803" pitchFamily="18" charset="0"/>
                <a:cs typeface="Times New Roman" panose="02020603050405020304" pitchFamily="18" charset="0"/>
              </a:rPr>
            </a:br>
            <a:br>
              <a:rPr lang="en-US" sz="2800" dirty="0">
                <a:latin typeface="Garamond" panose="02020404030301010803" pitchFamily="18" charset="0"/>
                <a:cs typeface="Times New Roman" panose="02020603050405020304" pitchFamily="18" charset="0"/>
              </a:rPr>
            </a:br>
            <a:r>
              <a:rPr lang="en-US" sz="2800" dirty="0">
                <a:latin typeface="Garamond" panose="02020404030301010803" pitchFamily="18" charset="0"/>
                <a:cs typeface="Times New Roman" panose="02020603050405020304" pitchFamily="18" charset="0"/>
              </a:rPr>
              <a:t>2 Corinthians 5:17</a:t>
            </a:r>
            <a:br>
              <a:rPr lang="en-US" sz="1400" dirty="0">
                <a:latin typeface="Times New Roman" panose="02020603050405020304" pitchFamily="18" charset="0"/>
                <a:cs typeface="Times New Roman" panose="02020603050405020304" pitchFamily="18" charset="0"/>
              </a:rPr>
            </a:br>
            <a:br>
              <a:rPr lang="en-US" sz="1400" dirty="0"/>
            </a:br>
            <a:r>
              <a:rPr lang="en-US" sz="1400" dirty="0"/>
              <a:t>. </a:t>
            </a:r>
          </a:p>
        </p:txBody>
      </p:sp>
      <p:pic>
        <p:nvPicPr>
          <p:cNvPr id="4" name="Picture 3" descr="A person with arms outstretched in a field&#10;&#10;Description automatically generated">
            <a:extLst>
              <a:ext uri="{FF2B5EF4-FFF2-40B4-BE49-F238E27FC236}">
                <a16:creationId xmlns:a16="http://schemas.microsoft.com/office/drawing/2014/main" id="{F4D8929E-31BA-5DED-3074-07DF0110432B}"/>
              </a:ext>
            </a:extLst>
          </p:cNvPr>
          <p:cNvPicPr>
            <a:picLocks noChangeAspect="1"/>
          </p:cNvPicPr>
          <p:nvPr/>
        </p:nvPicPr>
        <p:blipFill>
          <a:blip r:embed="rId2"/>
          <a:stretch>
            <a:fillRect/>
          </a:stretch>
        </p:blipFill>
        <p:spPr>
          <a:xfrm>
            <a:off x="4309409" y="1040746"/>
            <a:ext cx="7471773" cy="4776507"/>
          </a:xfrm>
          <a:prstGeom prst="rect">
            <a:avLst/>
          </a:prstGeom>
        </p:spPr>
      </p:pic>
    </p:spTree>
    <p:extLst>
      <p:ext uri="{BB962C8B-B14F-4D97-AF65-F5344CB8AC3E}">
        <p14:creationId xmlns:p14="http://schemas.microsoft.com/office/powerpoint/2010/main" val="38167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799F-EBCD-9D8A-B34C-BBDBE6418343}"/>
              </a:ext>
            </a:extLst>
          </p:cNvPr>
          <p:cNvSpPr>
            <a:spLocks noGrp="1"/>
          </p:cNvSpPr>
          <p:nvPr>
            <p:ph type="title"/>
          </p:nvPr>
        </p:nvSpPr>
        <p:spPr>
          <a:xfrm>
            <a:off x="764787" y="3817890"/>
            <a:ext cx="3352591" cy="1855854"/>
          </a:xfrm>
        </p:spPr>
        <p:txBody>
          <a:bodyPr vert="horz" lIns="91440" tIns="45720" rIns="91440" bIns="0" rtlCol="0" anchor="b">
            <a:normAutofit fontScale="90000"/>
          </a:bodyPr>
          <a:lstStyle/>
          <a:p>
            <a:r>
              <a:rPr lang="en-US" sz="2900" dirty="0">
                <a:latin typeface="Garamond" panose="02020404030301010803" pitchFamily="18" charset="0"/>
                <a:cs typeface="Times New Roman" panose="02020603050405020304" pitchFamily="18" charset="0"/>
              </a:rPr>
              <a:t>As a result of being born again the holy spirit will produce fruit in a believer's life. (Gods good works)</a:t>
            </a:r>
            <a:br>
              <a:rPr lang="en-US" sz="2900" dirty="0">
                <a:latin typeface="Garamond" panose="02020404030301010803" pitchFamily="18" charset="0"/>
                <a:cs typeface="Times New Roman" panose="02020603050405020304" pitchFamily="18" charset="0"/>
              </a:rPr>
            </a:br>
            <a:br>
              <a:rPr lang="en-US" sz="2900" dirty="0">
                <a:latin typeface="Garamond" panose="02020404030301010803" pitchFamily="18" charset="0"/>
                <a:cs typeface="Times New Roman" panose="02020603050405020304" pitchFamily="18" charset="0"/>
              </a:rPr>
            </a:br>
            <a:br>
              <a:rPr lang="en-US" sz="2900" dirty="0">
                <a:latin typeface="Garamond" panose="02020404030301010803" pitchFamily="18" charset="0"/>
                <a:cs typeface="Times New Roman" panose="02020603050405020304" pitchFamily="18" charset="0"/>
              </a:rPr>
            </a:br>
            <a:r>
              <a:rPr lang="en-US" sz="2900" dirty="0">
                <a:latin typeface="Garamond" panose="02020404030301010803" pitchFamily="18" charset="0"/>
                <a:cs typeface="Times New Roman" panose="02020603050405020304" pitchFamily="18" charset="0"/>
              </a:rPr>
              <a:t>“we are created in Christ for good works”  (Ephesians 2:10)</a:t>
            </a:r>
            <a:br>
              <a:rPr lang="en-US" sz="1400" dirty="0"/>
            </a:br>
            <a:endParaRPr lang="en-US" sz="1400" dirty="0"/>
          </a:p>
        </p:txBody>
      </p:sp>
      <p:pic>
        <p:nvPicPr>
          <p:cNvPr id="5" name="Content Placeholder 4" descr="A blackboard with white text and arrows&#10;&#10;Description automatically generated">
            <a:extLst>
              <a:ext uri="{FF2B5EF4-FFF2-40B4-BE49-F238E27FC236}">
                <a16:creationId xmlns:a16="http://schemas.microsoft.com/office/drawing/2014/main" id="{5E0ED961-E8E3-A006-7572-02E042444807}"/>
              </a:ext>
            </a:extLst>
          </p:cNvPr>
          <p:cNvPicPr>
            <a:picLocks noGrp="1" noChangeAspect="1"/>
          </p:cNvPicPr>
          <p:nvPr>
            <p:ph idx="1"/>
          </p:nvPr>
        </p:nvPicPr>
        <p:blipFill>
          <a:blip r:embed="rId2"/>
          <a:stretch>
            <a:fillRect/>
          </a:stretch>
        </p:blipFill>
        <p:spPr>
          <a:xfrm>
            <a:off x="4618374" y="1353043"/>
            <a:ext cx="6937522" cy="4320701"/>
          </a:xfrm>
          <a:prstGeom prst="rect">
            <a:avLst/>
          </a:prstGeom>
        </p:spPr>
      </p:pic>
    </p:spTree>
    <p:extLst>
      <p:ext uri="{BB962C8B-B14F-4D97-AF65-F5344CB8AC3E}">
        <p14:creationId xmlns:p14="http://schemas.microsoft.com/office/powerpoint/2010/main" val="268147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E2B02A2-34E5-912F-A90F-B97A74953946}"/>
              </a:ext>
            </a:extLst>
          </p:cNvPr>
          <p:cNvSpPr>
            <a:spLocks noGrp="1"/>
          </p:cNvSpPr>
          <p:nvPr>
            <p:ph type="title"/>
          </p:nvPr>
        </p:nvSpPr>
        <p:spPr>
          <a:xfrm>
            <a:off x="691079" y="725951"/>
            <a:ext cx="4927425" cy="1938525"/>
          </a:xfrm>
        </p:spPr>
        <p:txBody>
          <a:bodyPr>
            <a:normAutofit/>
          </a:bodyPr>
          <a:lstStyle/>
          <a:p>
            <a:pPr>
              <a:lnSpc>
                <a:spcPct val="90000"/>
              </a:lnSpc>
            </a:pPr>
            <a:r>
              <a:rPr lang="en-US" sz="3400" dirty="0">
                <a:latin typeface="Garamond" panose="02020404030301010803" pitchFamily="18" charset="0"/>
              </a:rPr>
              <a:t>Good works are produced by believers who now work for Gods Glory. </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8E068BCB-D21B-BF35-F679-698A7C4DF857}"/>
              </a:ext>
            </a:extLst>
          </p:cNvPr>
          <p:cNvSpPr>
            <a:spLocks noGrp="1"/>
          </p:cNvSpPr>
          <p:nvPr>
            <p:ph idx="1"/>
          </p:nvPr>
        </p:nvSpPr>
        <p:spPr>
          <a:xfrm>
            <a:off x="691079" y="2886116"/>
            <a:ext cx="4927425" cy="3245931"/>
          </a:xfrm>
        </p:spPr>
        <p:txBody>
          <a:bodyPr>
            <a:normAutofit fontScale="92500" lnSpcReduction="20000"/>
          </a:bodyPr>
          <a:lstStyle/>
          <a:p>
            <a:r>
              <a:rPr lang="en-US" sz="2400" dirty="0">
                <a:latin typeface="Garamond" panose="02020404030301010803" pitchFamily="18" charset="0"/>
              </a:rPr>
              <a:t>A biblical worldview creates good works, serving and caring for others. </a:t>
            </a:r>
          </a:p>
          <a:p>
            <a:r>
              <a:rPr lang="en-US" sz="2400" dirty="0">
                <a:latin typeface="Garamond" panose="02020404030301010803" pitchFamily="18" charset="0"/>
              </a:rPr>
              <a:t>Moral goodness is ultimately founded on the biblical worldview. We serve others for the Glory of God, not for our own self worth. </a:t>
            </a:r>
          </a:p>
          <a:p>
            <a:pPr lvl="1"/>
            <a:r>
              <a:rPr lang="en-US" sz="2400" dirty="0">
                <a:latin typeface="Garamond" panose="02020404030301010803" pitchFamily="18" charset="0"/>
              </a:rPr>
              <a:t>Morality is a good thing.</a:t>
            </a:r>
          </a:p>
          <a:p>
            <a:pPr lvl="1"/>
            <a:r>
              <a:rPr lang="en-US" sz="2400" dirty="0">
                <a:latin typeface="Garamond" panose="02020404030301010803" pitchFamily="18" charset="0"/>
              </a:rPr>
              <a:t>Morality without Christ ultimately is about self. </a:t>
            </a:r>
          </a:p>
          <a:p>
            <a:pPr marL="0" indent="0">
              <a:buNone/>
            </a:pPr>
            <a:endParaRPr lang="en-US" dirty="0"/>
          </a:p>
        </p:txBody>
      </p:sp>
      <p:pic>
        <p:nvPicPr>
          <p:cNvPr id="5" name="Picture 4" descr="Hand reaching out to sun">
            <a:extLst>
              <a:ext uri="{FF2B5EF4-FFF2-40B4-BE49-F238E27FC236}">
                <a16:creationId xmlns:a16="http://schemas.microsoft.com/office/drawing/2014/main" id="{67380B0A-143A-F4B7-3166-E1224DFD9730}"/>
              </a:ext>
            </a:extLst>
          </p:cNvPr>
          <p:cNvPicPr>
            <a:picLocks noChangeAspect="1"/>
          </p:cNvPicPr>
          <p:nvPr/>
        </p:nvPicPr>
        <p:blipFill>
          <a:blip r:embed="rId2"/>
          <a:srcRect l="30395" r="1200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64536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ight Triangle 40">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descr="Figures of houses in different position and sizes">
            <a:extLst>
              <a:ext uri="{FF2B5EF4-FFF2-40B4-BE49-F238E27FC236}">
                <a16:creationId xmlns:a16="http://schemas.microsoft.com/office/drawing/2014/main" id="{299533DB-1626-C34F-7EBA-202AE73D343C}"/>
              </a:ext>
            </a:extLst>
          </p:cNvPr>
          <p:cNvPicPr>
            <a:picLocks noChangeAspect="1"/>
          </p:cNvPicPr>
          <p:nvPr/>
        </p:nvPicPr>
        <p:blipFill>
          <a:blip r:embed="rId2"/>
          <a:srcRect/>
          <a:stretch/>
        </p:blipFill>
        <p:spPr>
          <a:xfrm>
            <a:off x="-12407" y="135113"/>
            <a:ext cx="12191980" cy="6857989"/>
          </a:xfrm>
          <a:prstGeom prst="rect">
            <a:avLst/>
          </a:prstGeom>
        </p:spPr>
      </p:pic>
      <p:sp>
        <p:nvSpPr>
          <p:cNvPr id="45" name="Flowchart: Document 44">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5C81951A-EFC1-5EEA-1DBC-B8659BCE4A16}"/>
              </a:ext>
            </a:extLst>
          </p:cNvPr>
          <p:cNvSpPr>
            <a:spLocks noGrp="1"/>
          </p:cNvSpPr>
          <p:nvPr>
            <p:ph type="title"/>
          </p:nvPr>
        </p:nvSpPr>
        <p:spPr>
          <a:xfrm>
            <a:off x="691078" y="1822824"/>
            <a:ext cx="4225893" cy="3077253"/>
          </a:xfrm>
        </p:spPr>
        <p:txBody>
          <a:bodyPr vert="horz" lIns="91440" tIns="45720" rIns="91440" bIns="45720" rtlCol="0" anchor="b">
            <a:normAutofit fontScale="90000"/>
          </a:bodyPr>
          <a:lstStyle/>
          <a:p>
            <a:pPr>
              <a:lnSpc>
                <a:spcPct val="90000"/>
              </a:lnSpc>
            </a:pPr>
            <a:r>
              <a:rPr lang="en-US" sz="3000" dirty="0">
                <a:latin typeface="Garamond" panose="02020404030301010803" pitchFamily="18" charset="0"/>
              </a:rPr>
              <a:t>The mission and the building of community is successful because God works through believers to accomplish His good works. </a:t>
            </a:r>
            <a:br>
              <a:rPr lang="en-US" sz="3000" dirty="0">
                <a:latin typeface="Garamond" panose="02020404030301010803" pitchFamily="18" charset="0"/>
              </a:rPr>
            </a:br>
            <a:br>
              <a:rPr lang="en-US" sz="3000" dirty="0">
                <a:latin typeface="Garamond" panose="02020404030301010803" pitchFamily="18" charset="0"/>
              </a:rPr>
            </a:br>
            <a:r>
              <a:rPr lang="en-US" sz="3000" dirty="0">
                <a:latin typeface="Garamond" panose="02020404030301010803" pitchFamily="18" charset="0"/>
              </a:rPr>
              <a:t>God gives us right direction and right intention.</a:t>
            </a:r>
          </a:p>
        </p:txBody>
      </p:sp>
      <p:grpSp>
        <p:nvGrpSpPr>
          <p:cNvPr id="47" name="Group 46">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2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C7A65E47-0733-0212-2BB8-8D38CF4F1D9D}"/>
              </a:ext>
            </a:extLst>
          </p:cNvPr>
          <p:cNvSpPr txBox="1"/>
          <p:nvPr/>
        </p:nvSpPr>
        <p:spPr>
          <a:xfrm>
            <a:off x="803683" y="1540615"/>
            <a:ext cx="4038652" cy="3276824"/>
          </a:xfrm>
          <a:prstGeom prst="rect">
            <a:avLst/>
          </a:prstGeom>
        </p:spPr>
        <p:txBody>
          <a:bodyPr vert="horz" lIns="91440" tIns="45720" rIns="91440" bIns="45720" rtlCol="0">
            <a:normAutofit/>
          </a:bodyPr>
          <a:lstStyle/>
          <a:p>
            <a:pPr defTabSz="914400">
              <a:lnSpc>
                <a:spcPct val="110000"/>
              </a:lnSpc>
              <a:spcAft>
                <a:spcPts val="600"/>
              </a:spcAft>
              <a:buClr>
                <a:schemeClr val="tx2">
                  <a:lumMod val="50000"/>
                  <a:lumOff val="50000"/>
                </a:schemeClr>
              </a:buClr>
              <a:buSzPct val="75000"/>
            </a:pPr>
            <a:r>
              <a:rPr lang="en-US" sz="4000" b="1" dirty="0">
                <a:solidFill>
                  <a:schemeClr val="tx2"/>
                </a:solidFill>
                <a:latin typeface="Garamond" panose="02020404030301010803" pitchFamily="18" charset="0"/>
              </a:rPr>
              <a:t>Why do you serve at Restoration Ranch?</a:t>
            </a:r>
          </a:p>
        </p:txBody>
      </p:sp>
      <p:pic>
        <p:nvPicPr>
          <p:cNvPr id="5" name="Content Placeholder 4" descr="A sign over a dirt road&#10;&#10;AI-generated content may be incorrect.">
            <a:extLst>
              <a:ext uri="{FF2B5EF4-FFF2-40B4-BE49-F238E27FC236}">
                <a16:creationId xmlns:a16="http://schemas.microsoft.com/office/drawing/2014/main" id="{8481EEDE-B91D-C977-2B45-7770B903D377}"/>
              </a:ext>
            </a:extLst>
          </p:cNvPr>
          <p:cNvPicPr>
            <a:picLocks noGrp="1" noChangeAspect="1"/>
          </p:cNvPicPr>
          <p:nvPr>
            <p:ph idx="1"/>
          </p:nvPr>
        </p:nvPicPr>
        <p:blipFill>
          <a:blip r:embed="rId2"/>
          <a:stretch>
            <a:fillRect/>
          </a:stretch>
        </p:blipFill>
        <p:spPr>
          <a:xfrm>
            <a:off x="5600024" y="729344"/>
            <a:ext cx="5414060" cy="5414060"/>
          </a:xfrm>
          <a:prstGeom prst="rect">
            <a:avLst/>
          </a:prstGeom>
        </p:spPr>
      </p:pic>
    </p:spTree>
    <p:extLst>
      <p:ext uri="{BB962C8B-B14F-4D97-AF65-F5344CB8AC3E}">
        <p14:creationId xmlns:p14="http://schemas.microsoft.com/office/powerpoint/2010/main" val="375144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D28A1401-F568-577A-654E-65C5347EB8A5}"/>
              </a:ext>
            </a:extLst>
          </p:cNvPr>
          <p:cNvSpPr>
            <a:spLocks noGrp="1"/>
          </p:cNvSpPr>
          <p:nvPr>
            <p:ph idx="1"/>
          </p:nvPr>
        </p:nvSpPr>
        <p:spPr>
          <a:xfrm>
            <a:off x="700837" y="762404"/>
            <a:ext cx="6873983" cy="5566584"/>
          </a:xfrm>
        </p:spPr>
        <p:txBody>
          <a:bodyPr>
            <a:normAutofit fontScale="85000" lnSpcReduction="20000"/>
          </a:bodyPr>
          <a:lstStyle/>
          <a:p>
            <a:pPr marL="0" indent="0">
              <a:lnSpc>
                <a:spcPct val="100000"/>
              </a:lnSpc>
              <a:buNone/>
            </a:pPr>
            <a:r>
              <a:rPr lang="en-US" sz="2400" dirty="0">
                <a:latin typeface="Garamond" panose="02020404030301010803" pitchFamily="18" charset="0"/>
              </a:rPr>
              <a:t>Is your mission to Glorify God through serving others?</a:t>
            </a:r>
          </a:p>
          <a:p>
            <a:pPr marL="0" indent="0">
              <a:lnSpc>
                <a:spcPct val="100000"/>
              </a:lnSpc>
              <a:buNone/>
            </a:pPr>
            <a:r>
              <a:rPr lang="en-US" sz="2400" dirty="0">
                <a:latin typeface="Garamond" panose="02020404030301010803" pitchFamily="18" charset="0"/>
              </a:rPr>
              <a:t>Or </a:t>
            </a:r>
          </a:p>
          <a:p>
            <a:pPr marL="0" indent="0">
              <a:lnSpc>
                <a:spcPct val="100000"/>
              </a:lnSpc>
              <a:buNone/>
            </a:pPr>
            <a:r>
              <a:rPr lang="en-US" sz="2400" dirty="0">
                <a:latin typeface="Garamond" panose="02020404030301010803" pitchFamily="18" charset="0"/>
              </a:rPr>
              <a:t>Do you serve:  “</a:t>
            </a:r>
            <a:r>
              <a:rPr lang="en-US" sz="2400" u="sng" dirty="0">
                <a:latin typeface="Garamond" panose="02020404030301010803" pitchFamily="18" charset="0"/>
              </a:rPr>
              <a:t>because it makes me feel good?</a:t>
            </a:r>
            <a:r>
              <a:rPr lang="en-US" sz="2400" dirty="0">
                <a:latin typeface="Garamond" panose="02020404030301010803" pitchFamily="18" charset="0"/>
              </a:rPr>
              <a:t>” </a:t>
            </a:r>
          </a:p>
          <a:p>
            <a:pPr marL="0" indent="0">
              <a:lnSpc>
                <a:spcPct val="100000"/>
              </a:lnSpc>
              <a:buNone/>
            </a:pPr>
            <a:endParaRPr lang="en-US" sz="2400" dirty="0">
              <a:latin typeface="Garamond" panose="02020404030301010803" pitchFamily="18" charset="0"/>
            </a:endParaRPr>
          </a:p>
          <a:p>
            <a:pPr marL="0" indent="0">
              <a:lnSpc>
                <a:spcPct val="100000"/>
              </a:lnSpc>
              <a:buNone/>
            </a:pPr>
            <a:endParaRPr lang="en-US" sz="2400" dirty="0">
              <a:latin typeface="Garamond" panose="02020404030301010803" pitchFamily="18" charset="0"/>
            </a:endParaRPr>
          </a:p>
          <a:p>
            <a:pPr marL="0" indent="0">
              <a:lnSpc>
                <a:spcPct val="100000"/>
              </a:lnSpc>
              <a:buNone/>
            </a:pPr>
            <a:r>
              <a:rPr lang="en-US" sz="2400" dirty="0">
                <a:latin typeface="Garamond" panose="02020404030301010803" pitchFamily="18" charset="0"/>
              </a:rPr>
              <a:t>With the objective to Glorify God through serving others consistent long-term community can be reached. By keeping right perspective on mission, we create a community that continues to grow and serve for the right reasons </a:t>
            </a:r>
          </a:p>
          <a:p>
            <a:pPr marL="0" indent="0">
              <a:lnSpc>
                <a:spcPct val="100000"/>
              </a:lnSpc>
              <a:buNone/>
            </a:pPr>
            <a:endParaRPr lang="en-US" sz="2400" dirty="0">
              <a:latin typeface="Garamond" panose="02020404030301010803" pitchFamily="18" charset="0"/>
            </a:endParaRPr>
          </a:p>
          <a:p>
            <a:pPr marL="0" indent="0">
              <a:lnSpc>
                <a:spcPct val="100000"/>
              </a:lnSpc>
              <a:buNone/>
            </a:pPr>
            <a:endParaRPr lang="en-US" sz="2400" dirty="0">
              <a:latin typeface="Garamond" panose="02020404030301010803" pitchFamily="18" charset="0"/>
            </a:endParaRPr>
          </a:p>
          <a:p>
            <a:pPr marL="0" indent="0">
              <a:lnSpc>
                <a:spcPct val="100000"/>
              </a:lnSpc>
              <a:buNone/>
            </a:pPr>
            <a:r>
              <a:rPr lang="en-US" sz="2400" dirty="0">
                <a:latin typeface="Garamond" panose="02020404030301010803" pitchFamily="18" charset="0"/>
              </a:rPr>
              <a:t>“I want to Glorify God, I want others to see Christ in me and seek to do the same.” – Excellent, this should be part of the mission and a key component to build a community that serves with the right intentions of the heart. This understanding comes through those who believe the Gospel and put their hope, faith and trust in Jesus Christ. </a:t>
            </a:r>
          </a:p>
          <a:p>
            <a:pPr>
              <a:lnSpc>
                <a:spcPct val="100000"/>
              </a:lnSpc>
            </a:pPr>
            <a:endParaRPr lang="en-US" sz="1100" dirty="0"/>
          </a:p>
        </p:txBody>
      </p:sp>
      <p:pic>
        <p:nvPicPr>
          <p:cNvPr id="7" name="Graphic 6" descr="Fire">
            <a:extLst>
              <a:ext uri="{FF2B5EF4-FFF2-40B4-BE49-F238E27FC236}">
                <a16:creationId xmlns:a16="http://schemas.microsoft.com/office/drawing/2014/main" id="{B7AA2A60-5473-BBE6-46FE-4CECECD4B3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367" y="604285"/>
            <a:ext cx="5414060" cy="5414060"/>
          </a:xfrm>
          <a:prstGeom prst="rect">
            <a:avLst/>
          </a:prstGeom>
        </p:spPr>
      </p:pic>
    </p:spTree>
    <p:extLst>
      <p:ext uri="{BB962C8B-B14F-4D97-AF65-F5344CB8AC3E}">
        <p14:creationId xmlns:p14="http://schemas.microsoft.com/office/powerpoint/2010/main" val="129773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6099483-79F3-67E4-60DF-FC701990527E}"/>
              </a:ext>
            </a:extLst>
          </p:cNvPr>
          <p:cNvSpPr>
            <a:spLocks noGrp="1"/>
          </p:cNvSpPr>
          <p:nvPr>
            <p:ph type="title"/>
          </p:nvPr>
        </p:nvSpPr>
        <p:spPr>
          <a:xfrm>
            <a:off x="1368450" y="995896"/>
            <a:ext cx="9821130" cy="1075904"/>
          </a:xfrm>
        </p:spPr>
        <p:txBody>
          <a:bodyPr vert="horz" lIns="91440" tIns="45720" rIns="91440" bIns="45720" rtlCol="0" anchor="b">
            <a:normAutofit fontScale="90000"/>
          </a:bodyPr>
          <a:lstStyle/>
          <a:p>
            <a:pPr algn="ctr">
              <a:lnSpc>
                <a:spcPct val="90000"/>
              </a:lnSpc>
            </a:pPr>
            <a:r>
              <a:rPr lang="en-US" sz="3600" b="1" dirty="0">
                <a:latin typeface="Garamond" panose="02020404030301010803" pitchFamily="18" charset="0"/>
              </a:rPr>
              <a:t>Believers are Adopted into Gods family. By this true love can be understood and community can be built. </a:t>
            </a:r>
            <a:br>
              <a:rPr lang="en-US" sz="2200" b="1" dirty="0">
                <a:latin typeface="Garamond" panose="02020404030301010803" pitchFamily="18" charset="0"/>
              </a:rPr>
            </a:br>
            <a:br>
              <a:rPr lang="en-US" sz="2200" b="1" dirty="0">
                <a:latin typeface="Garamond" panose="02020404030301010803" pitchFamily="18" charset="0"/>
              </a:rPr>
            </a:br>
            <a:r>
              <a:rPr lang="en-US" sz="2200" b="1" dirty="0">
                <a:latin typeface="Garamond" panose="02020404030301010803" pitchFamily="18" charset="0"/>
              </a:rPr>
              <a:t>John 13:34-35</a:t>
            </a:r>
          </a:p>
        </p:txBody>
      </p:sp>
      <p:pic>
        <p:nvPicPr>
          <p:cNvPr id="8" name="Content Placeholder 7" descr="A blue background with white text&#10;&#10;AI-generated content may be incorrect.">
            <a:extLst>
              <a:ext uri="{FF2B5EF4-FFF2-40B4-BE49-F238E27FC236}">
                <a16:creationId xmlns:a16="http://schemas.microsoft.com/office/drawing/2014/main" id="{A0EBFC46-6760-C4B0-657A-E49F5D05B874}"/>
              </a:ext>
            </a:extLst>
          </p:cNvPr>
          <p:cNvPicPr>
            <a:picLocks noGrp="1" noChangeAspect="1"/>
          </p:cNvPicPr>
          <p:nvPr>
            <p:ph idx="1"/>
          </p:nvPr>
        </p:nvPicPr>
        <p:blipFill>
          <a:blip r:embed="rId2"/>
          <a:stretch>
            <a:fillRect/>
          </a:stretch>
        </p:blipFill>
        <p:spPr>
          <a:xfrm>
            <a:off x="1773822" y="2265891"/>
            <a:ext cx="8751195" cy="4494692"/>
          </a:xfrm>
          <a:prstGeom prst="rect">
            <a:avLst/>
          </a:prstGeom>
        </p:spPr>
      </p:pic>
    </p:spTree>
    <p:extLst>
      <p:ext uri="{BB962C8B-B14F-4D97-AF65-F5344CB8AC3E}">
        <p14:creationId xmlns:p14="http://schemas.microsoft.com/office/powerpoint/2010/main" val="239193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57733D0D-25F7-8F59-F1D0-59B027F9A83D}"/>
              </a:ext>
            </a:extLst>
          </p:cNvPr>
          <p:cNvSpPr>
            <a:spLocks noGrp="1"/>
          </p:cNvSpPr>
          <p:nvPr>
            <p:ph idx="1"/>
          </p:nvPr>
        </p:nvSpPr>
        <p:spPr>
          <a:xfrm>
            <a:off x="883337" y="1725856"/>
            <a:ext cx="4927425" cy="3245931"/>
          </a:xfrm>
        </p:spPr>
        <p:txBody>
          <a:bodyPr>
            <a:normAutofit fontScale="92500" lnSpcReduction="20000"/>
          </a:bodyPr>
          <a:lstStyle/>
          <a:p>
            <a:r>
              <a:rPr lang="en-US" sz="4000" dirty="0">
                <a:latin typeface="Garamond" panose="02020404030301010803" pitchFamily="18" charset="0"/>
              </a:rPr>
              <a:t>A community must have a foundation. Without the proper foundation people may not understand the goal of the mission. </a:t>
            </a:r>
          </a:p>
          <a:p>
            <a:endParaRPr lang="en-US" dirty="0"/>
          </a:p>
        </p:txBody>
      </p:sp>
      <p:pic>
        <p:nvPicPr>
          <p:cNvPr id="5" name="Picture 4" descr="One in a crowd">
            <a:extLst>
              <a:ext uri="{FF2B5EF4-FFF2-40B4-BE49-F238E27FC236}">
                <a16:creationId xmlns:a16="http://schemas.microsoft.com/office/drawing/2014/main" id="{E4655EDE-3E37-F02B-4774-15F9111EFA64}"/>
              </a:ext>
            </a:extLst>
          </p:cNvPr>
          <p:cNvPicPr>
            <a:picLocks noChangeAspect="1"/>
          </p:cNvPicPr>
          <p:nvPr/>
        </p:nvPicPr>
        <p:blipFill>
          <a:blip r:embed="rId2"/>
          <a:srcRect l="21857" r="13666"/>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42500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1F21589-F5ED-8E4D-163D-CAC5BD8A818D}"/>
              </a:ext>
            </a:extLst>
          </p:cNvPr>
          <p:cNvSpPr>
            <a:spLocks noGrp="1"/>
          </p:cNvSpPr>
          <p:nvPr>
            <p:ph type="title"/>
          </p:nvPr>
        </p:nvSpPr>
        <p:spPr>
          <a:xfrm>
            <a:off x="691079" y="725951"/>
            <a:ext cx="4923187" cy="5417452"/>
          </a:xfrm>
        </p:spPr>
        <p:txBody>
          <a:bodyPr anchor="ctr">
            <a:normAutofit/>
          </a:bodyPr>
          <a:lstStyle/>
          <a:p>
            <a:r>
              <a:rPr lang="en-US" dirty="0">
                <a:latin typeface="Garamond" panose="02020404030301010803" pitchFamily="18" charset="0"/>
              </a:rPr>
              <a:t>When people Truly believe they are part of Gods family they can form true biblical community.</a:t>
            </a:r>
          </a:p>
        </p:txBody>
      </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FD113D-DA0B-A5EF-2010-97202E333A7D}"/>
              </a:ext>
            </a:extLst>
          </p:cNvPr>
          <p:cNvSpPr>
            <a:spLocks noGrp="1"/>
          </p:cNvSpPr>
          <p:nvPr>
            <p:ph idx="1"/>
          </p:nvPr>
        </p:nvSpPr>
        <p:spPr>
          <a:xfrm>
            <a:off x="7086745" y="713048"/>
            <a:ext cx="4414176" cy="5449532"/>
          </a:xfrm>
        </p:spPr>
        <p:txBody>
          <a:bodyPr anchor="ctr">
            <a:normAutofit/>
          </a:bodyPr>
          <a:lstStyle/>
          <a:p>
            <a:r>
              <a:rPr lang="en-US" sz="2400" dirty="0">
                <a:latin typeface="Garamond" panose="02020404030301010803" pitchFamily="18" charset="0"/>
              </a:rPr>
              <a:t>1 Cor 12:12-13a </a:t>
            </a:r>
          </a:p>
          <a:p>
            <a:r>
              <a:rPr lang="en-US" sz="2400" b="1" dirty="0">
                <a:latin typeface="Garamond" panose="02020404030301010803" pitchFamily="18" charset="0"/>
              </a:rPr>
              <a:t>“For just as the body is one and has many members, and all the members of the body, through many, are one body, so it is with Christ. For in one Spirit, we were all baptized into one body.”</a:t>
            </a:r>
          </a:p>
        </p:txBody>
      </p:sp>
    </p:spTree>
    <p:extLst>
      <p:ext uri="{BB962C8B-B14F-4D97-AF65-F5344CB8AC3E}">
        <p14:creationId xmlns:p14="http://schemas.microsoft.com/office/powerpoint/2010/main" val="3135806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background with white text&#10;&#10;AI-generated content may be incorrect.">
            <a:extLst>
              <a:ext uri="{FF2B5EF4-FFF2-40B4-BE49-F238E27FC236}">
                <a16:creationId xmlns:a16="http://schemas.microsoft.com/office/drawing/2014/main" id="{77A27BC3-BB54-6680-9F67-C0A15DDDD667}"/>
              </a:ext>
            </a:extLst>
          </p:cNvPr>
          <p:cNvPicPr>
            <a:picLocks noGrp="1" noChangeAspect="1"/>
          </p:cNvPicPr>
          <p:nvPr>
            <p:ph idx="1"/>
          </p:nvPr>
        </p:nvPicPr>
        <p:blipFill>
          <a:blip r:embed="rId2"/>
          <a:srcRect b="2174"/>
          <a:stretch/>
        </p:blipFill>
        <p:spPr>
          <a:xfrm>
            <a:off x="-20" y="10"/>
            <a:ext cx="12192001" cy="6857990"/>
          </a:xfrm>
          <a:prstGeom prst="rect">
            <a:avLst/>
          </a:prstGeom>
        </p:spPr>
      </p:pic>
    </p:spTree>
    <p:extLst>
      <p:ext uri="{BB962C8B-B14F-4D97-AF65-F5344CB8AC3E}">
        <p14:creationId xmlns:p14="http://schemas.microsoft.com/office/powerpoint/2010/main" val="99507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1" name="Group 9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2" name="Straight Connector 9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BB8F0B-8A9B-B9CE-5619-1266327DF05C}"/>
              </a:ext>
            </a:extLst>
          </p:cNvPr>
          <p:cNvSpPr>
            <a:spLocks noGrp="1"/>
          </p:cNvSpPr>
          <p:nvPr>
            <p:ph type="title"/>
          </p:nvPr>
        </p:nvSpPr>
        <p:spPr>
          <a:xfrm>
            <a:off x="691079" y="725951"/>
            <a:ext cx="4927425" cy="1938525"/>
          </a:xfrm>
        </p:spPr>
        <p:txBody>
          <a:bodyPr>
            <a:normAutofit/>
          </a:bodyPr>
          <a:lstStyle/>
          <a:p>
            <a:pPr>
              <a:lnSpc>
                <a:spcPct val="90000"/>
              </a:lnSpc>
            </a:pPr>
            <a:r>
              <a:rPr lang="en-US" sz="2800" dirty="0">
                <a:latin typeface="Garamond" panose="02020404030301010803" pitchFamily="18" charset="0"/>
              </a:rPr>
              <a:t>The biblical doctrine of adoption helps us to understand and </a:t>
            </a:r>
            <a:r>
              <a:rPr lang="en-US" sz="2800" b="1" u="sng" dirty="0">
                <a:latin typeface="Garamond" panose="02020404030301010803" pitchFamily="18" charset="0"/>
              </a:rPr>
              <a:t>experience</a:t>
            </a:r>
            <a:r>
              <a:rPr lang="en-US" sz="2800" dirty="0">
                <a:latin typeface="Garamond" panose="02020404030301010803" pitchFamily="18" charset="0"/>
              </a:rPr>
              <a:t> real relationship with God and in turn His family.</a:t>
            </a:r>
          </a:p>
        </p:txBody>
      </p:sp>
      <p:sp>
        <p:nvSpPr>
          <p:cNvPr id="124" name="Right Triangle 12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1975B3F7-9EB3-5AB0-EBAF-1194E876D253}"/>
              </a:ext>
            </a:extLst>
          </p:cNvPr>
          <p:cNvSpPr>
            <a:spLocks noGrp="1"/>
          </p:cNvSpPr>
          <p:nvPr>
            <p:ph idx="1"/>
          </p:nvPr>
        </p:nvSpPr>
        <p:spPr>
          <a:xfrm>
            <a:off x="691079" y="2886116"/>
            <a:ext cx="4927425" cy="3245931"/>
          </a:xfrm>
        </p:spPr>
        <p:txBody>
          <a:bodyPr>
            <a:noAutofit/>
          </a:bodyPr>
          <a:lstStyle/>
          <a:p>
            <a:pPr>
              <a:lnSpc>
                <a:spcPct val="100000"/>
              </a:lnSpc>
            </a:pPr>
            <a:r>
              <a:rPr lang="en-US" sz="1800" b="1" dirty="0">
                <a:latin typeface="Garamond" panose="02020404030301010803" pitchFamily="18" charset="0"/>
              </a:rPr>
              <a:t>GOD DELIGHTS IN HIS CHILDREN; God doesn’t simply tolerate us.</a:t>
            </a:r>
          </a:p>
          <a:p>
            <a:pPr>
              <a:lnSpc>
                <a:spcPct val="100000"/>
              </a:lnSpc>
            </a:pPr>
            <a:r>
              <a:rPr lang="en-US" sz="1800" dirty="0">
                <a:latin typeface="Garamond" panose="02020404030301010803" pitchFamily="18" charset="0"/>
              </a:rPr>
              <a:t>God wants to spend time with us in real relationship. </a:t>
            </a:r>
            <a:r>
              <a:rPr lang="en-US" sz="1800" b="1" dirty="0">
                <a:latin typeface="Garamond" panose="02020404030301010803" pitchFamily="18" charset="0"/>
              </a:rPr>
              <a:t>GOD REALLY LOVES YOU.</a:t>
            </a:r>
          </a:p>
          <a:p>
            <a:pPr>
              <a:lnSpc>
                <a:spcPct val="100000"/>
              </a:lnSpc>
            </a:pPr>
            <a:r>
              <a:rPr lang="en-US" sz="1800" dirty="0">
                <a:latin typeface="Garamond" panose="02020404030301010803" pitchFamily="18" charset="0"/>
              </a:rPr>
              <a:t>Adoption rightly taught tells us we don’t have to shy away from God because of our past, God didn’t just save us and now doesn’t want anything to do with us. The idea that we were unmerited in receiving salvation is TRUE. However, justice has been served, the penalty has been paid by Jesus. We now can embrace a relationship with our Father who desires to know and be known by us.</a:t>
            </a:r>
          </a:p>
        </p:txBody>
      </p:sp>
      <p:pic>
        <p:nvPicPr>
          <p:cNvPr id="5" name="Picture 4" descr="A hand of two adults and a kid on top of each other">
            <a:extLst>
              <a:ext uri="{FF2B5EF4-FFF2-40B4-BE49-F238E27FC236}">
                <a16:creationId xmlns:a16="http://schemas.microsoft.com/office/drawing/2014/main" id="{7BA276D4-A6F2-BA3A-32B4-E65E8C286C07}"/>
              </a:ext>
            </a:extLst>
          </p:cNvPr>
          <p:cNvPicPr>
            <a:picLocks noChangeAspect="1"/>
          </p:cNvPicPr>
          <p:nvPr/>
        </p:nvPicPr>
        <p:blipFill>
          <a:blip r:embed="rId2"/>
          <a:srcRect l="25120" r="1749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07530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9" name="Group 15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0" name="Straight Connector 15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92" name="Right Triangle 19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4" name="Rectangle 193">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a:extLst>
              <a:ext uri="{FF2B5EF4-FFF2-40B4-BE49-F238E27FC236}">
                <a16:creationId xmlns:a16="http://schemas.microsoft.com/office/drawing/2014/main" id="{DCBE6586-214E-7612-4CBA-7A54469665BE}"/>
              </a:ext>
            </a:extLst>
          </p:cNvPr>
          <p:cNvPicPr>
            <a:picLocks noChangeAspect="1"/>
          </p:cNvPicPr>
          <p:nvPr/>
        </p:nvPicPr>
        <p:blipFill>
          <a:blip r:embed="rId2"/>
          <a:srcRect t="3484" b="40266"/>
          <a:stretch/>
        </p:blipFill>
        <p:spPr>
          <a:xfrm>
            <a:off x="16613" y="11"/>
            <a:ext cx="12191980" cy="6857989"/>
          </a:xfrm>
          <a:prstGeom prst="rect">
            <a:avLst/>
          </a:prstGeom>
        </p:spPr>
      </p:pic>
      <p:sp>
        <p:nvSpPr>
          <p:cNvPr id="196" name="Flowchart: Document 195">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D5DBD0DD-74FD-0BA3-5C36-1536B1874F45}"/>
              </a:ext>
            </a:extLst>
          </p:cNvPr>
          <p:cNvSpPr>
            <a:spLocks noGrp="1"/>
          </p:cNvSpPr>
          <p:nvPr>
            <p:ph type="title"/>
          </p:nvPr>
        </p:nvSpPr>
        <p:spPr>
          <a:xfrm>
            <a:off x="1375301" y="386436"/>
            <a:ext cx="4225893" cy="3077253"/>
          </a:xfrm>
        </p:spPr>
        <p:txBody>
          <a:bodyPr vert="horz" lIns="91440" tIns="45720" rIns="91440" bIns="45720" rtlCol="0" anchor="b">
            <a:noAutofit/>
          </a:bodyPr>
          <a:lstStyle/>
          <a:p>
            <a:pPr>
              <a:lnSpc>
                <a:spcPct val="90000"/>
              </a:lnSpc>
            </a:pPr>
            <a:r>
              <a:rPr lang="en-US" sz="3200" b="1" dirty="0">
                <a:latin typeface="Garamond" panose="02020404030301010803" pitchFamily="18" charset="0"/>
              </a:rPr>
              <a:t>Leading people through the gospel to form community rooted in the gospel, is the………</a:t>
            </a:r>
            <a:endParaRPr lang="en-US" sz="3200" b="1" u="sng" dirty="0">
              <a:latin typeface="Garamond" panose="02020404030301010803" pitchFamily="18" charset="0"/>
            </a:endParaRPr>
          </a:p>
        </p:txBody>
      </p:sp>
      <p:grpSp>
        <p:nvGrpSpPr>
          <p:cNvPr id="198" name="Group 197">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9" name="Straight Connector 198">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72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ight Triangle 40">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44">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Freeform: Shape 77">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Hands holding each other's wrists and interlinked to form a circle">
            <a:extLst>
              <a:ext uri="{FF2B5EF4-FFF2-40B4-BE49-F238E27FC236}">
                <a16:creationId xmlns:a16="http://schemas.microsoft.com/office/drawing/2014/main" id="{2319E45D-7A53-10B1-1871-D0C66F262746}"/>
              </a:ext>
            </a:extLst>
          </p:cNvPr>
          <p:cNvPicPr>
            <a:picLocks noChangeAspect="1"/>
          </p:cNvPicPr>
          <p:nvPr/>
        </p:nvPicPr>
        <p:blipFill>
          <a:blip r:embed="rId2">
            <a:alphaModFix amt="60000"/>
          </a:blip>
          <a:srcRect r="-1" b="7997"/>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7CFB80E2-D40E-6A97-C07F-3D29A2D1F728}"/>
              </a:ext>
            </a:extLst>
          </p:cNvPr>
          <p:cNvSpPr>
            <a:spLocks noGrp="1"/>
          </p:cNvSpPr>
          <p:nvPr>
            <p:ph type="title"/>
          </p:nvPr>
        </p:nvSpPr>
        <p:spPr>
          <a:xfrm>
            <a:off x="667732" y="2223027"/>
            <a:ext cx="9339075" cy="2682160"/>
          </a:xfrm>
        </p:spPr>
        <p:txBody>
          <a:bodyPr vert="horz" lIns="91440" tIns="45720" rIns="91440" bIns="45720" rtlCol="0" anchor="b">
            <a:noAutofit/>
          </a:bodyPr>
          <a:lstStyle/>
          <a:p>
            <a:pPr>
              <a:lnSpc>
                <a:spcPct val="90000"/>
              </a:lnSpc>
            </a:pPr>
            <a:r>
              <a:rPr lang="en-US" sz="5400" dirty="0">
                <a:solidFill>
                  <a:srgbClr val="FFFFFF"/>
                </a:solidFill>
                <a:latin typeface="Garamond" panose="02020404030301010803" pitchFamily="18" charset="0"/>
              </a:rPr>
              <a:t>To create a Gospel Centered community we must keep the mission the focus while we are on mission.</a:t>
            </a:r>
          </a:p>
        </p:txBody>
      </p:sp>
    </p:spTree>
    <p:extLst>
      <p:ext uri="{BB962C8B-B14F-4D97-AF65-F5344CB8AC3E}">
        <p14:creationId xmlns:p14="http://schemas.microsoft.com/office/powerpoint/2010/main" val="42613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ight Triangle 40">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44">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Freeform: Shape 77">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B03EC7-63EF-63EB-EE2F-4DAE6093C7AA}"/>
              </a:ext>
            </a:extLst>
          </p:cNvPr>
          <p:cNvSpPr>
            <a:spLocks noGrp="1"/>
          </p:cNvSpPr>
          <p:nvPr>
            <p:ph type="title"/>
          </p:nvPr>
        </p:nvSpPr>
        <p:spPr>
          <a:xfrm>
            <a:off x="622272" y="1884873"/>
            <a:ext cx="9339075" cy="2682160"/>
          </a:xfrm>
        </p:spPr>
        <p:txBody>
          <a:bodyPr vert="horz" lIns="91440" tIns="45720" rIns="91440" bIns="45720" rtlCol="0" anchor="b">
            <a:normAutofit fontScale="90000"/>
          </a:bodyPr>
          <a:lstStyle/>
          <a:p>
            <a:pPr>
              <a:lnSpc>
                <a:spcPct val="90000"/>
              </a:lnSpc>
            </a:pPr>
            <a:r>
              <a:rPr lang="en-US" sz="3400" dirty="0">
                <a:solidFill>
                  <a:srgbClr val="FFFFFF"/>
                </a:solidFill>
                <a:latin typeface="Garamond" panose="02020404030301010803" pitchFamily="18" charset="0"/>
              </a:rPr>
              <a:t>As Christian leaders keeping the Gospel at the center of our mission glorifies God and fulfills the great commission.</a:t>
            </a:r>
            <a:br>
              <a:rPr lang="en-US" sz="3400" dirty="0">
                <a:solidFill>
                  <a:srgbClr val="FFFFFF"/>
                </a:solidFill>
              </a:rPr>
            </a:br>
            <a:br>
              <a:rPr lang="en-US" sz="3400" dirty="0">
                <a:solidFill>
                  <a:srgbClr val="FFFFFF"/>
                </a:solidFill>
                <a:latin typeface="Garamond" panose="02020404030301010803" pitchFamily="18" charset="0"/>
              </a:rPr>
            </a:br>
            <a:r>
              <a:rPr lang="en-US" sz="3400" dirty="0">
                <a:solidFill>
                  <a:srgbClr val="FFFFFF"/>
                </a:solidFill>
                <a:latin typeface="Garamond" panose="02020404030301010803" pitchFamily="18" charset="0"/>
              </a:rPr>
              <a:t>Matthew 28:19-20</a:t>
            </a:r>
            <a:br>
              <a:rPr lang="en-US" sz="3400" dirty="0">
                <a:solidFill>
                  <a:srgbClr val="FFFFFF"/>
                </a:solidFill>
              </a:rPr>
            </a:br>
            <a:endParaRPr lang="en-US" sz="3400" dirty="0">
              <a:solidFill>
                <a:srgbClr val="FFFFFF"/>
              </a:solidFill>
            </a:endParaRPr>
          </a:p>
        </p:txBody>
      </p:sp>
    </p:spTree>
    <p:extLst>
      <p:ext uri="{BB962C8B-B14F-4D97-AF65-F5344CB8AC3E}">
        <p14:creationId xmlns:p14="http://schemas.microsoft.com/office/powerpoint/2010/main" val="28371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1" name="Group 50">
            <a:extLst>
              <a:ext uri="{FF2B5EF4-FFF2-40B4-BE49-F238E27FC236}">
                <a16:creationId xmlns:a16="http://schemas.microsoft.com/office/drawing/2014/main" id="{82FD622D-988E-4643-87EB-6197BAB53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2" name="Straight Connector 51">
              <a:extLst>
                <a:ext uri="{FF2B5EF4-FFF2-40B4-BE49-F238E27FC236}">
                  <a16:creationId xmlns:a16="http://schemas.microsoft.com/office/drawing/2014/main" id="{0017DA54-DDDC-44E6-8AC4-7FDC000A2A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82E709A-9270-42A6-8B58-D1F149D2D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07979B-226B-4F37-B9F9-DAAAFCF18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1923EF-C2E0-4CB2-A37D-56251914BE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81FC8C6-CA0F-414F-B5D8-A22C3BA186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0A1778-5358-4A84-AFC7-F5FE52170C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CA575A-2DD5-4400-A8EB-CA087B366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FE83E2-842D-4DB0-879B-0AAE74E88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C65B4D5-97A8-4B99-95F1-A8ABACD57F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9C1AEC-921E-4B21-AB7C-3B314FAF87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BC6C036-973A-4049-A3ED-DBE599BFC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33D27E-05C8-4261-BFB0-C543438143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10A5DC-6FA9-4464-B677-A8EE7C068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C4C342D-588F-4B7E-8911-5079C1E27C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43446F-FEE4-48A6-B092-FCA67607A8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37AAF31-1287-4F06-82C2-152B97CE4C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B0E018F-0A4A-4940-A9C5-2F75378781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AD144D6-982B-4822-9C5F-D588A3CF3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B969311-3C7A-46EE-9348-6B4336641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9FECC74-E0E3-4128-8632-2FA994140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D280A9-4057-47B5-A9AE-7AF211431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DAC388-396D-47BE-A84F-13F905DE4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C423F5-785F-4726-A136-AFB50AA1E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1D18134-78BA-4375-8130-1036457BC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EC74D1-2591-4C00-AADF-5CCDAA556A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7C355CE-3A38-42CE-B108-F859C995E1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838FD71-CBEE-4752-81BF-145F91BAE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0C40E9D-9C2D-478A-8BD0-FC1623D55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00592A-3AD4-4CB7-A596-B160E835B6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4DF9447-BDCC-4AD3-BD3F-6203D64B1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8BF451A-8BE3-4DAE-9731-362B5D5E35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Flowchart: Document 83">
            <a:extLst>
              <a:ext uri="{FF2B5EF4-FFF2-40B4-BE49-F238E27FC236}">
                <a16:creationId xmlns:a16="http://schemas.microsoft.com/office/drawing/2014/main" id="{B135F0A9-346D-45D8-9316-99A6C777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491298"/>
          </a:xfrm>
          <a:prstGeom prst="flowChartDocumen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C25770-7A3A-30EE-A068-E2B99DE654B3}"/>
              </a:ext>
            </a:extLst>
          </p:cNvPr>
          <p:cNvGraphicFramePr>
            <a:graphicFrameLocks noGrp="1"/>
          </p:cNvGraphicFramePr>
          <p:nvPr>
            <p:ph idx="1"/>
            <p:extLst>
              <p:ext uri="{D42A27DB-BD31-4B8C-83A1-F6EECF244321}">
                <p14:modId xmlns:p14="http://schemas.microsoft.com/office/powerpoint/2010/main" val="1601791520"/>
              </p:ext>
            </p:extLst>
          </p:nvPr>
        </p:nvGraphicFramePr>
        <p:xfrm>
          <a:off x="484846" y="130038"/>
          <a:ext cx="11189857" cy="5401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88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8" name="Group 237">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9" name="Straight Connector 238">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71" name="Right Triangle 270">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3" name="Rectangle 272">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275" name="Freeform: Shape 274">
            <a:extLst>
              <a:ext uri="{FF2B5EF4-FFF2-40B4-BE49-F238E27FC236}">
                <a16:creationId xmlns:a16="http://schemas.microsoft.com/office/drawing/2014/main" id="{8BD06E9B-D0BF-47A6-AE6D-EAD493128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7" name="Group 276">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8" name="Straight Connector 277">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0" name="Right Triangle 309">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AEF7D56-1ABD-6CBA-9467-AF471D7F01B7}"/>
              </a:ext>
            </a:extLst>
          </p:cNvPr>
          <p:cNvSpPr>
            <a:spLocks noGrp="1"/>
          </p:cNvSpPr>
          <p:nvPr>
            <p:ph type="title"/>
          </p:nvPr>
        </p:nvSpPr>
        <p:spPr>
          <a:xfrm>
            <a:off x="540163" y="1707961"/>
            <a:ext cx="5402451" cy="2460770"/>
          </a:xfrm>
        </p:spPr>
        <p:txBody>
          <a:bodyPr vert="horz" lIns="91440" tIns="45720" rIns="91440" bIns="45720" rtlCol="0" anchor="b">
            <a:normAutofit/>
          </a:bodyPr>
          <a:lstStyle/>
          <a:p>
            <a:pPr>
              <a:lnSpc>
                <a:spcPct val="90000"/>
              </a:lnSpc>
            </a:pPr>
            <a:r>
              <a:rPr lang="en-US" sz="3400" dirty="0"/>
              <a:t>To serve and build a community rooted in Christ, those who lead must be on the same page about their beliefs. </a:t>
            </a:r>
          </a:p>
        </p:txBody>
      </p:sp>
      <p:pic>
        <p:nvPicPr>
          <p:cNvPr id="80" name="Picture 79">
            <a:extLst>
              <a:ext uri="{FF2B5EF4-FFF2-40B4-BE49-F238E27FC236}">
                <a16:creationId xmlns:a16="http://schemas.microsoft.com/office/drawing/2014/main" id="{79A697FA-E4B6-64DF-7E7C-E82C8B9F2F69}"/>
              </a:ext>
            </a:extLst>
          </p:cNvPr>
          <p:cNvPicPr>
            <a:picLocks noChangeAspect="1"/>
          </p:cNvPicPr>
          <p:nvPr/>
        </p:nvPicPr>
        <p:blipFill>
          <a:blip r:embed="rId2"/>
          <a:stretch>
            <a:fillRect/>
          </a:stretch>
        </p:blipFill>
        <p:spPr>
          <a:xfrm>
            <a:off x="7082505" y="2125958"/>
            <a:ext cx="4425271" cy="2597770"/>
          </a:xfrm>
          <a:prstGeom prst="rect">
            <a:avLst/>
          </a:prstGeom>
        </p:spPr>
      </p:pic>
    </p:spTree>
    <p:extLst>
      <p:ext uri="{BB962C8B-B14F-4D97-AF65-F5344CB8AC3E}">
        <p14:creationId xmlns:p14="http://schemas.microsoft.com/office/powerpoint/2010/main" val="178601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5" name="Straight Connector 84">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7" name="Right Triangle 116">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9" name="Rectangle 11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1" name="Group 120">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4" name="Freeform: Shape 153">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C6584CD-6E33-AC8F-9B62-DED5BA634355}"/>
              </a:ext>
            </a:extLst>
          </p:cNvPr>
          <p:cNvPicPr>
            <a:picLocks noChangeAspect="1"/>
          </p:cNvPicPr>
          <p:nvPr/>
        </p:nvPicPr>
        <p:blipFill>
          <a:blip r:embed="rId2">
            <a:alphaModFix amt="60000"/>
          </a:blip>
          <a:srcRect l="1076" r="-1" b="-1"/>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C0295648-4DCB-CF11-31E3-77A6CE8FE4CE}"/>
              </a:ext>
            </a:extLst>
          </p:cNvPr>
          <p:cNvSpPr>
            <a:spLocks noGrp="1"/>
          </p:cNvSpPr>
          <p:nvPr>
            <p:ph type="title"/>
          </p:nvPr>
        </p:nvSpPr>
        <p:spPr>
          <a:xfrm>
            <a:off x="720217" y="1520388"/>
            <a:ext cx="9339075" cy="2682160"/>
          </a:xfrm>
        </p:spPr>
        <p:txBody>
          <a:bodyPr vert="horz" lIns="91440" tIns="45720" rIns="91440" bIns="45720" rtlCol="0" anchor="b">
            <a:normAutofit/>
          </a:bodyPr>
          <a:lstStyle/>
          <a:p>
            <a:pPr>
              <a:lnSpc>
                <a:spcPct val="90000"/>
              </a:lnSpc>
            </a:pPr>
            <a:r>
              <a:rPr lang="en-US" sz="4600" dirty="0">
                <a:solidFill>
                  <a:srgbClr val="FFFFFF"/>
                </a:solidFill>
                <a:latin typeface="Garamond" panose="02020404030301010803" pitchFamily="18" charset="0"/>
              </a:rPr>
              <a:t>We must make sure the biblical Gospel is clearly known by those who we are on mission with.</a:t>
            </a:r>
          </a:p>
        </p:txBody>
      </p:sp>
    </p:spTree>
    <p:extLst>
      <p:ext uri="{BB962C8B-B14F-4D97-AF65-F5344CB8AC3E}">
        <p14:creationId xmlns:p14="http://schemas.microsoft.com/office/powerpoint/2010/main" val="21780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9" name="Rectangle 88">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Freeform: Shape 90">
            <a:extLst>
              <a:ext uri="{FF2B5EF4-FFF2-40B4-BE49-F238E27FC236}">
                <a16:creationId xmlns:a16="http://schemas.microsoft.com/office/drawing/2014/main" id="{2C6A351E-7849-4BE6-984F-21BF052C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3" name="Group 92">
            <a:extLst>
              <a:ext uri="{FF2B5EF4-FFF2-40B4-BE49-F238E27FC236}">
                <a16:creationId xmlns:a16="http://schemas.microsoft.com/office/drawing/2014/main" id="{389B4FDB-F9D1-4D43-B86D-51ACE9F907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4" name="Straight Connector 93">
              <a:extLst>
                <a:ext uri="{FF2B5EF4-FFF2-40B4-BE49-F238E27FC236}">
                  <a16:creationId xmlns:a16="http://schemas.microsoft.com/office/drawing/2014/main" id="{037B23DA-4E0E-49BE-810E-C7637A07D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65CA7FE-FCD5-47C3-92FB-F49AC69F07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D5018E-7FB8-4FEA-AA3F-0FD36E374B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4A88892-D552-45DB-8CCD-6C9A16ACF3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B1D7A35-3512-4D9A-B5D9-88E8A93954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ACB0DD2-9414-48A9-BA79-D51E16632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AA1E851-0464-4EC3-8219-C796250F0A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CAADBF1-0CE2-427F-BEFD-78D4E64BF0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802B401-1D95-400A-8D9E-187246678D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3F0EAFB-F3A2-4D25-B560-F52A2590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CFFB80C-E3CE-4819-BDF0-4D68A9A0D9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B0BA09C-F68C-40C4-B9F9-9D9724CFFD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C3E693F-C86C-4623-AA42-E883D6374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96482AA-F56C-40B0-8222-3F76E3CC0B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2A172B-1DBA-4520-AFAF-08E154349D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F0BAB68-600A-48AF-BBC0-D1362225CC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52F0024-3921-4943-BD75-8B8E54FC8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D632151-7D28-4DE9-BA72-C4FDEF1E25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D6BFC43-3BCE-427B-BAC0-F42B78D05C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0CDE154-7BBB-4C66-9015-97400737B9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477CCD5-EA4B-4626-BD59-A76E92650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B4D9CD3-DD4C-4140-9D1A-A3B5217FD5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51245D5-14B2-48E8-88BA-467904EEAF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CC1EB80-3911-41A9-A8E6-5966A0E473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5611626-2449-4313-BB89-F50B6E7D5D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2C8FC9E-6640-4CBC-BAB7-FCBDC5634E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0DD99DF-C91C-40A4-A8BE-DDA9140A4B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F4A4E36-7BA6-445B-A7ED-470D4BFC39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35AC5C2-3974-4BD4-B657-1F17DD2CC2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0611033-3144-473A-80C6-F4FB900F9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C39CA26-B170-4CA4-A8FB-61C194ADC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6" name="Right Triangle 125">
            <a:extLst>
              <a:ext uri="{FF2B5EF4-FFF2-40B4-BE49-F238E27FC236}">
                <a16:creationId xmlns:a16="http://schemas.microsoft.com/office/drawing/2014/main" id="{2A56D982-198E-436A-A2D7-B9877B370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1" y="15284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DFC8140F-F4B0-9A22-D519-D12BC95F5BF9}"/>
              </a:ext>
            </a:extLst>
          </p:cNvPr>
          <p:cNvPicPr>
            <a:picLocks noChangeAspect="1"/>
          </p:cNvPicPr>
          <p:nvPr/>
        </p:nvPicPr>
        <p:blipFill>
          <a:blip r:embed="rId2"/>
          <a:stretch>
            <a:fillRect/>
          </a:stretch>
        </p:blipFill>
        <p:spPr>
          <a:xfrm>
            <a:off x="-43788" y="-21325"/>
            <a:ext cx="12312802" cy="6879325"/>
          </a:xfrm>
          <a:prstGeom prst="rect">
            <a:avLst/>
          </a:prstGeom>
        </p:spPr>
      </p:pic>
      <p:sp>
        <p:nvSpPr>
          <p:cNvPr id="2" name="Title 1">
            <a:extLst>
              <a:ext uri="{FF2B5EF4-FFF2-40B4-BE49-F238E27FC236}">
                <a16:creationId xmlns:a16="http://schemas.microsoft.com/office/drawing/2014/main" id="{281C5B31-CECC-5C98-7D44-8E6C2501FFB8}"/>
              </a:ext>
            </a:extLst>
          </p:cNvPr>
          <p:cNvSpPr>
            <a:spLocks noGrp="1"/>
          </p:cNvSpPr>
          <p:nvPr>
            <p:ph type="title"/>
          </p:nvPr>
        </p:nvSpPr>
        <p:spPr>
          <a:xfrm>
            <a:off x="-25993" y="4922530"/>
            <a:ext cx="9969233" cy="1760650"/>
          </a:xfrm>
        </p:spPr>
        <p:txBody>
          <a:bodyPr vert="horz" lIns="91440" tIns="45720" rIns="91440" bIns="45720" rtlCol="0" anchor="ctr">
            <a:normAutofit fontScale="90000"/>
          </a:bodyPr>
          <a:lstStyle/>
          <a:p>
            <a:pPr>
              <a:lnSpc>
                <a:spcPct val="90000"/>
              </a:lnSpc>
            </a:pPr>
            <a:br>
              <a:rPr lang="en-US" sz="1800" dirty="0"/>
            </a:br>
            <a:br>
              <a:rPr lang="en-US" sz="2400" dirty="0"/>
            </a:br>
            <a:r>
              <a:rPr lang="en-US" sz="2400" dirty="0">
                <a:latin typeface="Garamond" panose="02020404030301010803" pitchFamily="18" charset="0"/>
              </a:rPr>
              <a:t>Galatians 1:8-9</a:t>
            </a:r>
            <a:br>
              <a:rPr lang="en-US" sz="2400" dirty="0">
                <a:latin typeface="Garamond" panose="02020404030301010803" pitchFamily="18" charset="0"/>
              </a:rPr>
            </a:br>
            <a:r>
              <a:rPr lang="en-US" sz="2400" b="1" baseline="30000" dirty="0">
                <a:latin typeface="Garamond" panose="02020404030301010803" pitchFamily="18" charset="0"/>
              </a:rPr>
              <a:t>8 </a:t>
            </a:r>
            <a:r>
              <a:rPr lang="en-US" sz="2400" dirty="0">
                <a:latin typeface="Garamond" panose="02020404030301010803" pitchFamily="18" charset="0"/>
              </a:rPr>
              <a:t>But even if we or an angel from heaven should preach a gospel other than the one we preached to you, let them be under God’s curse! </a:t>
            </a:r>
            <a:r>
              <a:rPr lang="en-US" sz="2400" b="1" baseline="30000" dirty="0">
                <a:latin typeface="Garamond" panose="02020404030301010803" pitchFamily="18" charset="0"/>
              </a:rPr>
              <a:t>9 </a:t>
            </a:r>
            <a:r>
              <a:rPr lang="en-US" sz="2400" dirty="0">
                <a:latin typeface="Garamond" panose="02020404030301010803" pitchFamily="18" charset="0"/>
              </a:rPr>
              <a:t>As we have already said, so now I say again: If anybody is preaching to you a gospel other than what you accepted, let them be under God’s curse!</a:t>
            </a:r>
          </a:p>
        </p:txBody>
      </p:sp>
      <p:sp>
        <p:nvSpPr>
          <p:cNvPr id="8" name="TextBox 7">
            <a:extLst>
              <a:ext uri="{FF2B5EF4-FFF2-40B4-BE49-F238E27FC236}">
                <a16:creationId xmlns:a16="http://schemas.microsoft.com/office/drawing/2014/main" id="{933D08A2-ED13-A32D-25A6-539257926628}"/>
              </a:ext>
            </a:extLst>
          </p:cNvPr>
          <p:cNvSpPr txBox="1"/>
          <p:nvPr/>
        </p:nvSpPr>
        <p:spPr>
          <a:xfrm>
            <a:off x="-614610" y="2058390"/>
            <a:ext cx="6738512" cy="2123658"/>
          </a:xfrm>
          <a:prstGeom prst="rect">
            <a:avLst/>
          </a:prstGeom>
          <a:noFill/>
        </p:spPr>
        <p:txBody>
          <a:bodyPr wrap="square" rtlCol="0">
            <a:spAutoFit/>
          </a:bodyPr>
          <a:lstStyle/>
          <a:p>
            <a:pPr algn="ctr"/>
            <a:r>
              <a:rPr lang="en-US" sz="6600" b="1" dirty="0">
                <a:latin typeface="Garamond" panose="02020404030301010803" pitchFamily="18" charset="0"/>
              </a:rPr>
              <a:t>There is only 1 </a:t>
            </a:r>
          </a:p>
          <a:p>
            <a:pPr algn="ctr"/>
            <a:r>
              <a:rPr lang="en-US" sz="6600" b="1" dirty="0">
                <a:latin typeface="Garamond" panose="02020404030301010803" pitchFamily="18" charset="0"/>
              </a:rPr>
              <a:t>True Gospel </a:t>
            </a:r>
          </a:p>
        </p:txBody>
      </p:sp>
    </p:spTree>
    <p:extLst>
      <p:ext uri="{BB962C8B-B14F-4D97-AF65-F5344CB8AC3E}">
        <p14:creationId xmlns:p14="http://schemas.microsoft.com/office/powerpoint/2010/main" val="263216927"/>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emplate>Gallery</Template>
  <TotalTime>2021</TotalTime>
  <Words>1648</Words>
  <Application>Microsoft Macintosh PowerPoint</Application>
  <PresentationFormat>Widescreen</PresentationFormat>
  <Paragraphs>73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Garamond</vt:lpstr>
      <vt:lpstr>Grandview</vt:lpstr>
      <vt:lpstr>Mercury Display A</vt:lpstr>
      <vt:lpstr>Times New Roman</vt:lpstr>
      <vt:lpstr>Wingdings</vt:lpstr>
      <vt:lpstr>CosineVTI</vt:lpstr>
      <vt:lpstr>Gospel Centered Leadership</vt:lpstr>
      <vt:lpstr>Question:  “Why is the Gospel important when building Christian community?”</vt:lpstr>
      <vt:lpstr>PowerPoint Presentation</vt:lpstr>
      <vt:lpstr>To create a Gospel Centered community we must keep the mission the focus while we are on mission.</vt:lpstr>
      <vt:lpstr>As Christian leaders keeping the Gospel at the center of our mission glorifies God and fulfills the great commission.  Matthew 28:19-20 </vt:lpstr>
      <vt:lpstr>PowerPoint Presentation</vt:lpstr>
      <vt:lpstr>To serve and build a community rooted in Christ, those who lead must be on the same page about their beliefs. </vt:lpstr>
      <vt:lpstr>We must make sure the biblical Gospel is clearly known by those who we are on mission with.</vt:lpstr>
      <vt:lpstr>  Galatians 1:8-9 8 But even if we or an angel from heaven should preach a gospel other than the one we preached to you, let them be under God’s curse! 9 As we have already said, so now I say again: If anybody is preaching to you a gospel other than what you accepted, let them be under God’s curse!</vt:lpstr>
      <vt:lpstr>What are the key components of the Gospel</vt:lpstr>
      <vt:lpstr>PowerPoint Presentation</vt:lpstr>
      <vt:lpstr>The Gospel begins by understanding the holiness of god.</vt:lpstr>
      <vt:lpstr>Once we understand rightly who god is, then we can rightly understand who we are.</vt:lpstr>
      <vt:lpstr>“But God shows his love for us in that while we were still sinners, Christ died for us”  – ROMANS 5:8</vt:lpstr>
      <vt:lpstr>The Gospel is the Good news about our messiah Jesus. BUT WHO Is JESUS? </vt:lpstr>
      <vt:lpstr>We cannot assume all people who claim to be Christians know the gospel.</vt:lpstr>
      <vt:lpstr>In 2022 Ligonier Ministries conducted a study called  The State of Theology: What Evangelicals Believe.     What  they discovered from the study was A significant number of evangelicals surveyed (i.e., those identified as having evangelical beliefs) have a profound misunderstanding of the Gospel and the nature and character of God.  </vt:lpstr>
      <vt:lpstr>Only (66 percent) stated God is a perfect being and can not make a mistake.  More than half (55 percent) agree that “everyone sins a little, but most people are good by nature.”  Only (25 percent) say even the smallest sin deserves eternal damnation.  Almost half (44 percent) say that Jesus was a great teacher, but he was not God.  Only (47 percent) say the biblical accounts of the physical (bodily) resurrection of Jesus are completely accurate and that this event actually occurred.   Only (42 percent) stated Jesus Christ death on the cross is the only sacrifice that could remove the penalty of my sin.  Only (57 percent) believe God counts a person as righteous not because of one’s works but only because of one’s faith in Jesus Christ.  (60 percent) said religious belief is a matter of personal opinion; it is not about objective truth.  More than half (58 percent) believe that God accepts the worship of all religions, including Christianity, Judaism, and Islam. </vt:lpstr>
      <vt:lpstr>PowerPoint Presentation</vt:lpstr>
      <vt:lpstr>Sharing the true Biblical gospel is also important because a lot of false gospels are being shared. </vt:lpstr>
      <vt:lpstr>Laying a foundation built on the Biblical Gospel matters. </vt:lpstr>
      <vt:lpstr>The Gospel builds Gods kingdom. Christians make up Gods community.</vt:lpstr>
      <vt:lpstr>  Through the Gospel message people are born again. The Gospel is the means by which God saves sinners. When we get saved the bible says we are now new creations.   2 Corinthians 5:17  . </vt:lpstr>
      <vt:lpstr>As a result of being born again the holy spirit will produce fruit in a believer's life. (Gods good works)   “we are created in Christ for good works”  (Ephesians 2:10) </vt:lpstr>
      <vt:lpstr>Good works are produced by believers who now work for Gods Glory. </vt:lpstr>
      <vt:lpstr>The mission and the building of community is successful because God works through believers to accomplish His good works.   God gives us right direction and right intention.</vt:lpstr>
      <vt:lpstr>PowerPoint Presentation</vt:lpstr>
      <vt:lpstr>PowerPoint Presentation</vt:lpstr>
      <vt:lpstr>Believers are Adopted into Gods family. By this true love can be understood and community can be built.   John 13:34-35</vt:lpstr>
      <vt:lpstr>When people Truly believe they are part of Gods family they can form true biblical community.</vt:lpstr>
      <vt:lpstr>PowerPoint Presentation</vt:lpstr>
      <vt:lpstr>The biblical doctrine of adoption helps us to understand and experience real relationship with God and in turn His family.</vt:lpstr>
      <vt:lpstr>Leading people through the gospel to form community rooted in the gospel, is 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Burrow</dc:creator>
  <cp:lastModifiedBy>Ben Burrow</cp:lastModifiedBy>
  <cp:revision>9</cp:revision>
  <dcterms:created xsi:type="dcterms:W3CDTF">2025-02-05T20:42:43Z</dcterms:created>
  <dcterms:modified xsi:type="dcterms:W3CDTF">2025-02-07T15:14:11Z</dcterms:modified>
</cp:coreProperties>
</file>