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Etna Sans Serif" charset="1" panose="02000600000000000000"/>
      <p:regular r:id="rId27"/>
    </p:embeddedFont>
    <p:embeddedFont>
      <p:font typeface="Monument Bold" charset="1" panose="00000300000000000000"/>
      <p:regular r:id="rId28"/>
    </p:embeddedFont>
    <p:embeddedFont>
      <p:font typeface="Monument" charset="1" panose="00000300000000000000"/>
      <p:regular r:id="rId29"/>
    </p:embeddedFont>
    <p:embeddedFont>
      <p:font typeface="Gistesy" charset="1" panose="000000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2.jpe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650" r="-28479" b="-2356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32652" y="3167608"/>
            <a:ext cx="10622696" cy="3126009"/>
            <a:chOff x="0" y="0"/>
            <a:chExt cx="14163594" cy="4168012"/>
          </a:xfrm>
        </p:grpSpPr>
        <p:grpSp>
          <p:nvGrpSpPr>
            <p:cNvPr name="Group 5" id="5"/>
            <p:cNvGrpSpPr/>
            <p:nvPr/>
          </p:nvGrpSpPr>
          <p:grpSpPr>
            <a:xfrm rot="-5400000">
              <a:off x="9817013" y="291612"/>
              <a:ext cx="2060293" cy="1477070"/>
              <a:chOff x="0" y="0"/>
              <a:chExt cx="812800" cy="58271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582714"/>
              </a:xfrm>
              <a:custGeom>
                <a:avLst/>
                <a:gdLst/>
                <a:ahLst/>
                <a:cxnLst/>
                <a:rect r="r" b="b" t="t" l="l"/>
                <a:pathLst>
                  <a:path h="582714" w="812800">
                    <a:moveTo>
                      <a:pt x="812800" y="291357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379514"/>
                    </a:lnTo>
                    <a:lnTo>
                      <a:pt x="406400" y="379514"/>
                    </a:lnTo>
                    <a:lnTo>
                      <a:pt x="406400" y="582714"/>
                    </a:lnTo>
                    <a:lnTo>
                      <a:pt x="812800" y="2913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165100"/>
                <a:ext cx="711200" cy="2144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0" y="190032"/>
              <a:ext cx="14163594" cy="39779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182"/>
                </a:lnSpc>
              </a:pPr>
              <a:r>
                <a:rPr lang="en-US" sz="17987">
                  <a:solidFill>
                    <a:srgbClr val="FFFFFF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Raising Up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581732" y="8797518"/>
            <a:ext cx="627942" cy="627942"/>
          </a:xfrm>
          <a:custGeom>
            <a:avLst/>
            <a:gdLst/>
            <a:ahLst/>
            <a:cxnLst/>
            <a:rect r="r" b="b" t="t" l="l"/>
            <a:pathLst>
              <a:path h="627942" w="627942">
                <a:moveTo>
                  <a:pt x="0" y="0"/>
                </a:moveTo>
                <a:lnTo>
                  <a:pt x="627942" y="0"/>
                </a:lnTo>
                <a:lnTo>
                  <a:pt x="627942" y="627941"/>
                </a:lnTo>
                <a:lnTo>
                  <a:pt x="0" y="627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74775" y="8797518"/>
            <a:ext cx="712325" cy="712325"/>
          </a:xfrm>
          <a:custGeom>
            <a:avLst/>
            <a:gdLst/>
            <a:ahLst/>
            <a:cxnLst/>
            <a:rect r="r" b="b" t="t" l="l"/>
            <a:pathLst>
              <a:path h="712325" w="712325">
                <a:moveTo>
                  <a:pt x="0" y="0"/>
                </a:moveTo>
                <a:lnTo>
                  <a:pt x="712325" y="0"/>
                </a:lnTo>
                <a:lnTo>
                  <a:pt x="712325" y="712325"/>
                </a:lnTo>
                <a:lnTo>
                  <a:pt x="0" y="712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911909" y="5714501"/>
            <a:ext cx="5944342" cy="720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2"/>
              </a:lnSpc>
            </a:pPr>
            <a:r>
              <a:rPr lang="en-US" sz="4173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student leaders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80291" y="8801079"/>
            <a:ext cx="8283764" cy="563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3326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@therealsarabia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123945" y="8843271"/>
            <a:ext cx="8283764" cy="563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3326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Mariano.Sarabia@fbcofallon.org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11829" y="3849538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Be long term &gt; Short Term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11829" y="3849538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Be long term &gt; Short Term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75241" y="4446646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Unite under the Vision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11829" y="3849538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Be long term &gt; Short Term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75241" y="4446646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Unite under the Vision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75241" y="504375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Define your Leadership Team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11829" y="3849538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Be long term &gt; Short Term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75241" y="4446646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Unite under the Vision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75241" y="504375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Define your Leadership Team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75241" y="5640861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4. Hold High Expectations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11829" y="3849538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Be long term &gt; Short Term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75241" y="4446646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Unite under the Vision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75241" y="504375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Define your Leadership Team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75241" y="5640861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4. Hold High Expectations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75241" y="6237969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5. Identify who is already serving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11829" y="3849538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Be long term &gt; Short Term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75241" y="4446646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Unite under the Vision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75241" y="504375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Define your Leadership Team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75241" y="5640861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4. Hold High Expectations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75241" y="6237969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5. Identify who is already serving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75241" y="6835077"/>
            <a:ext cx="15579295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6. Elevate Leaders &amp; Empower Students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11829" y="3849538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Be long term &gt; Short Term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75241" y="4446646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Unite under the Vision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75241" y="504375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Define your Leadership Team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75241" y="5640861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4. Hold High Expectations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75241" y="6237969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5. Identify who is already serving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How to Start: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75241" y="6835077"/>
            <a:ext cx="15579295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6. Elevate Leaders &amp; Empower Students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75241" y="7432184"/>
            <a:ext cx="15579295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7. Make it Valuable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86307" y="-135715"/>
            <a:ext cx="19260614" cy="12835393"/>
          </a:xfrm>
          <a:custGeom>
            <a:avLst/>
            <a:gdLst/>
            <a:ahLst/>
            <a:cxnLst/>
            <a:rect r="r" b="b" t="t" l="l"/>
            <a:pathLst>
              <a:path h="12835393" w="19260614">
                <a:moveTo>
                  <a:pt x="0" y="0"/>
                </a:moveTo>
                <a:lnTo>
                  <a:pt x="19260614" y="0"/>
                </a:lnTo>
                <a:lnTo>
                  <a:pt x="19260614" y="12835393"/>
                </a:lnTo>
                <a:lnTo>
                  <a:pt x="0" y="12835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81491" y="3908127"/>
            <a:ext cx="11481925" cy="61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6348" indent="-383174" lvl="1">
              <a:lnSpc>
                <a:spcPts val="4969"/>
              </a:lnSpc>
              <a:buAutoNum type="arabicPeriod" startAt="1"/>
            </a:pPr>
            <a:r>
              <a:rPr lang="en-US" sz="35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 Dream Big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87553" y="4444158"/>
            <a:ext cx="11481925" cy="61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Put the Fullness into writing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7553" y="4980188"/>
            <a:ext cx="12701615" cy="61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Have real roles in your ministry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7553" y="5516218"/>
            <a:ext cx="18412559" cy="61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4. Call Students Up -&gt; In Sermons &amp; Conversations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7553" y="6052248"/>
            <a:ext cx="12995234" cy="61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5. Identify &amp; Empower Gifting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60395" y="197195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Tips &amp; Advice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87553" y="6588279"/>
            <a:ext cx="15089232" cy="61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6. Building Genuine Relationships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7553" y="7124309"/>
            <a:ext cx="15089232" cy="61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7. Have Fun!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90" y="-783806"/>
            <a:ext cx="19325836" cy="13599972"/>
          </a:xfrm>
          <a:custGeom>
            <a:avLst/>
            <a:gdLst/>
            <a:ahLst/>
            <a:cxnLst/>
            <a:rect r="r" b="b" t="t" l="l"/>
            <a:pathLst>
              <a:path h="13599972" w="19325836">
                <a:moveTo>
                  <a:pt x="0" y="0"/>
                </a:moveTo>
                <a:lnTo>
                  <a:pt x="19325836" y="0"/>
                </a:lnTo>
                <a:lnTo>
                  <a:pt x="19325836" y="13599973"/>
                </a:lnTo>
                <a:lnTo>
                  <a:pt x="0" y="13599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-44734" r="0" b="-447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09936" y="3189918"/>
            <a:ext cx="14668128" cy="378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55"/>
              </a:lnSpc>
            </a:pPr>
            <a:r>
              <a:rPr lang="en-US" sz="1167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Challenge:</a:t>
            </a:r>
          </a:p>
          <a:p>
            <a:pPr algn="l">
              <a:lnSpc>
                <a:spcPts val="8719"/>
              </a:lnSpc>
            </a:pPr>
            <a:r>
              <a:rPr lang="en-US" sz="8304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What are two strong areas for you and two weaknesses?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4462" r="0" b="-722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72300" y="3547922"/>
            <a:ext cx="16287000" cy="3246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78"/>
              </a:lnSpc>
            </a:pPr>
            <a:r>
              <a:rPr lang="en-US" sz="13168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Student Leadership = Student Discipleship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097" r="0" b="-909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803693" y="3518706"/>
            <a:ext cx="4680614" cy="4680614"/>
          </a:xfrm>
          <a:custGeom>
            <a:avLst/>
            <a:gdLst/>
            <a:ahLst/>
            <a:cxnLst/>
            <a:rect r="r" b="b" t="t" l="l"/>
            <a:pathLst>
              <a:path h="4680614" w="4680614">
                <a:moveTo>
                  <a:pt x="0" y="0"/>
                </a:moveTo>
                <a:lnTo>
                  <a:pt x="4680614" y="0"/>
                </a:lnTo>
                <a:lnTo>
                  <a:pt x="4680614" y="4680614"/>
                </a:lnTo>
                <a:lnTo>
                  <a:pt x="0" y="468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09936" y="1200150"/>
            <a:ext cx="14668128" cy="1604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55"/>
              </a:lnSpc>
            </a:pPr>
            <a:r>
              <a:rPr lang="en-US" sz="1167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Resources: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650" r="-28479" b="-2356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32652" y="3167608"/>
            <a:ext cx="10622696" cy="3126009"/>
            <a:chOff x="0" y="0"/>
            <a:chExt cx="14163594" cy="4168012"/>
          </a:xfrm>
        </p:grpSpPr>
        <p:grpSp>
          <p:nvGrpSpPr>
            <p:cNvPr name="Group 5" id="5"/>
            <p:cNvGrpSpPr/>
            <p:nvPr/>
          </p:nvGrpSpPr>
          <p:grpSpPr>
            <a:xfrm rot="-5400000">
              <a:off x="9817013" y="291612"/>
              <a:ext cx="2060293" cy="1477070"/>
              <a:chOff x="0" y="0"/>
              <a:chExt cx="812800" cy="58271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582714"/>
              </a:xfrm>
              <a:custGeom>
                <a:avLst/>
                <a:gdLst/>
                <a:ahLst/>
                <a:cxnLst/>
                <a:rect r="r" b="b" t="t" l="l"/>
                <a:pathLst>
                  <a:path h="582714" w="812800">
                    <a:moveTo>
                      <a:pt x="812800" y="291357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379514"/>
                    </a:lnTo>
                    <a:lnTo>
                      <a:pt x="406400" y="379514"/>
                    </a:lnTo>
                    <a:lnTo>
                      <a:pt x="406400" y="582714"/>
                    </a:lnTo>
                    <a:lnTo>
                      <a:pt x="812800" y="2913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165100"/>
                <a:ext cx="711200" cy="2144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0" y="190032"/>
              <a:ext cx="14163594" cy="39779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182"/>
                </a:lnSpc>
              </a:pPr>
              <a:r>
                <a:rPr lang="en-US" sz="17987">
                  <a:solidFill>
                    <a:srgbClr val="FFFFFF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Raising Up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581732" y="8797518"/>
            <a:ext cx="627942" cy="627942"/>
          </a:xfrm>
          <a:custGeom>
            <a:avLst/>
            <a:gdLst/>
            <a:ahLst/>
            <a:cxnLst/>
            <a:rect r="r" b="b" t="t" l="l"/>
            <a:pathLst>
              <a:path h="627942" w="627942">
                <a:moveTo>
                  <a:pt x="0" y="0"/>
                </a:moveTo>
                <a:lnTo>
                  <a:pt x="627942" y="0"/>
                </a:lnTo>
                <a:lnTo>
                  <a:pt x="627942" y="627941"/>
                </a:lnTo>
                <a:lnTo>
                  <a:pt x="0" y="627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74775" y="8797518"/>
            <a:ext cx="712325" cy="712325"/>
          </a:xfrm>
          <a:custGeom>
            <a:avLst/>
            <a:gdLst/>
            <a:ahLst/>
            <a:cxnLst/>
            <a:rect r="r" b="b" t="t" l="l"/>
            <a:pathLst>
              <a:path h="712325" w="712325">
                <a:moveTo>
                  <a:pt x="0" y="0"/>
                </a:moveTo>
                <a:lnTo>
                  <a:pt x="712325" y="0"/>
                </a:lnTo>
                <a:lnTo>
                  <a:pt x="712325" y="712325"/>
                </a:lnTo>
                <a:lnTo>
                  <a:pt x="0" y="712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911909" y="5714501"/>
            <a:ext cx="5944342" cy="720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2"/>
              </a:lnSpc>
            </a:pPr>
            <a:r>
              <a:rPr lang="en-US" sz="4173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student leaders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80291" y="8801079"/>
            <a:ext cx="8283764" cy="563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3326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@therealsarabia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123945" y="8843271"/>
            <a:ext cx="8283764" cy="563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3326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Mariano.Sarabia@fbcofallon.org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237431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5 Steps of Discipleship: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66083" y="423554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Why do we do what we do?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237431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5 Steps of Discipleship: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66083" y="423554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Why do we do what we do?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29495" y="4832651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Watch me.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237431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5 Steps of Discipleship: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66083" y="423554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Why do we do what we do?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29495" y="4832651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Watch me.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29495" y="5429759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Let’s do this together!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237431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5 Steps of Discipleship: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66083" y="423554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Why do we do what we do?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29495" y="4832651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Watch me.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29495" y="5429759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Let’s do this together!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29495" y="6026867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4. Now you do it while I watch you.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237431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5 Steps of Discipleship: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0F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66083" y="4235544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3668" indent="-426834" lvl="1">
              <a:lnSpc>
                <a:spcPts val="5535"/>
              </a:lnSpc>
              <a:buAutoNum type="arabicPeriod" startAt="1"/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Why do we do what we do?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29495" y="4832651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 Watch me.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29495" y="5429759"/>
            <a:ext cx="11854832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3. Let’s do this together!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29495" y="6026867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4. Now you do it while I watch you.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29495" y="6623974"/>
            <a:ext cx="13417290" cy="68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3953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5. Go do it!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2374318"/>
            <a:ext cx="18808791" cy="177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5 Steps of Discipleship: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6992" y="-2126096"/>
            <a:ext cx="19026469" cy="12676385"/>
          </a:xfrm>
          <a:custGeom>
            <a:avLst/>
            <a:gdLst/>
            <a:ahLst/>
            <a:cxnLst/>
            <a:rect r="r" b="b" t="t" l="l"/>
            <a:pathLst>
              <a:path h="12676385" w="19026469">
                <a:moveTo>
                  <a:pt x="0" y="0"/>
                </a:moveTo>
                <a:lnTo>
                  <a:pt x="19026469" y="0"/>
                </a:lnTo>
                <a:lnTo>
                  <a:pt x="19026469" y="12676385"/>
                </a:lnTo>
                <a:lnTo>
                  <a:pt x="0" y="126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64540" y="1611582"/>
            <a:ext cx="16558920" cy="7439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0"/>
              </a:lnSpc>
            </a:pPr>
            <a:r>
              <a:rPr lang="en-US" sz="6140">
                <a:solidFill>
                  <a:srgbClr val="FFFFFF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“Generation Z, encompassing individuals born between 1997 and 2012, exhibits a pronounced desire for purpose and empowerment. A study by the Harvard Graduate School of Education found that over half of young adults (58%) reported experiencing little or no purpose or meaning in their lives in the previous month.”</a:t>
            </a:r>
          </a:p>
          <a:p>
            <a:pPr algn="l">
              <a:lnSpc>
                <a:spcPts val="6140"/>
              </a:lnSpc>
            </a:pPr>
          </a:p>
          <a:p>
            <a:pPr algn="l">
              <a:lnSpc>
                <a:spcPts val="3453"/>
              </a:lnSpc>
            </a:pPr>
            <a:r>
              <a:rPr lang="en-US" sz="6907">
                <a:solidFill>
                  <a:srgbClr val="FFFFFF"/>
                </a:solidFill>
                <a:latin typeface="Gistesy"/>
                <a:ea typeface="Gistesy"/>
                <a:cs typeface="Gistesy"/>
                <a:sym typeface="Gistesy"/>
              </a:rPr>
              <a:t>- Harvard Graduate School of Education</a:t>
            </a:r>
          </a:p>
          <a:p>
            <a:pPr algn="l">
              <a:lnSpc>
                <a:spcPts val="5771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DAGW8XjvYuE</dc:identifier>
  <dcterms:modified xsi:type="dcterms:W3CDTF">2011-08-01T06:04:30Z</dcterms:modified>
  <cp:revision>1</cp:revision>
  <dc:title>mariano breakout 11/22</dc:title>
</cp:coreProperties>
</file>